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1" r:id="rId1"/>
  </p:sldMasterIdLst>
  <p:notesMasterIdLst>
    <p:notesMasterId r:id="rId61"/>
  </p:notesMasterIdLst>
  <p:handoutMasterIdLst>
    <p:handoutMasterId r:id="rId62"/>
  </p:handoutMasterIdLst>
  <p:sldIdLst>
    <p:sldId id="462" r:id="rId2"/>
    <p:sldId id="533" r:id="rId3"/>
    <p:sldId id="594" r:id="rId4"/>
    <p:sldId id="596" r:id="rId5"/>
    <p:sldId id="595" r:id="rId6"/>
    <p:sldId id="597" r:id="rId7"/>
    <p:sldId id="598" r:id="rId8"/>
    <p:sldId id="599" r:id="rId9"/>
    <p:sldId id="600" r:id="rId10"/>
    <p:sldId id="601" r:id="rId11"/>
    <p:sldId id="602" r:id="rId12"/>
    <p:sldId id="603" r:id="rId13"/>
    <p:sldId id="604" r:id="rId14"/>
    <p:sldId id="605" r:id="rId15"/>
    <p:sldId id="606" r:id="rId16"/>
    <p:sldId id="607" r:id="rId17"/>
    <p:sldId id="608" r:id="rId18"/>
    <p:sldId id="609" r:id="rId19"/>
    <p:sldId id="610" r:id="rId20"/>
    <p:sldId id="612" r:id="rId21"/>
    <p:sldId id="616" r:id="rId22"/>
    <p:sldId id="532" r:id="rId23"/>
    <p:sldId id="366" r:id="rId24"/>
    <p:sldId id="534" r:id="rId25"/>
    <p:sldId id="538" r:id="rId26"/>
    <p:sldId id="536" r:id="rId27"/>
    <p:sldId id="445" r:id="rId28"/>
    <p:sldId id="537" r:id="rId29"/>
    <p:sldId id="565" r:id="rId30"/>
    <p:sldId id="566" r:id="rId31"/>
    <p:sldId id="539" r:id="rId32"/>
    <p:sldId id="540" r:id="rId33"/>
    <p:sldId id="591" r:id="rId34"/>
    <p:sldId id="567" r:id="rId35"/>
    <p:sldId id="444" r:id="rId36"/>
    <p:sldId id="557" r:id="rId37"/>
    <p:sldId id="592" r:id="rId38"/>
    <p:sldId id="563" r:id="rId39"/>
    <p:sldId id="593" r:id="rId40"/>
    <p:sldId id="571" r:id="rId41"/>
    <p:sldId id="572" r:id="rId42"/>
    <p:sldId id="573" r:id="rId43"/>
    <p:sldId id="574" r:id="rId44"/>
    <p:sldId id="582" r:id="rId45"/>
    <p:sldId id="589" r:id="rId46"/>
    <p:sldId id="590" r:id="rId47"/>
    <p:sldId id="586" r:id="rId48"/>
    <p:sldId id="547" r:id="rId49"/>
    <p:sldId id="548" r:id="rId50"/>
    <p:sldId id="549" r:id="rId51"/>
    <p:sldId id="576" r:id="rId52"/>
    <p:sldId id="577" r:id="rId53"/>
    <p:sldId id="587" r:id="rId54"/>
    <p:sldId id="550" r:id="rId55"/>
    <p:sldId id="551" r:id="rId56"/>
    <p:sldId id="552" r:id="rId57"/>
    <p:sldId id="554" r:id="rId58"/>
    <p:sldId id="553" r:id="rId59"/>
    <p:sldId id="555" r:id="rId60"/>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82" autoAdjust="0"/>
    <p:restoredTop sz="93285" autoAdjust="0"/>
  </p:normalViewPr>
  <p:slideViewPr>
    <p:cSldViewPr showGuides="1">
      <p:cViewPr varScale="1">
        <p:scale>
          <a:sx n="90" d="100"/>
          <a:sy n="90" d="100"/>
        </p:scale>
        <p:origin x="1728" y="90"/>
      </p:cViewPr>
      <p:guideLst>
        <p:guide orient="horz" pos="913"/>
        <p:guide orient="horz" pos="3884"/>
        <p:guide pos="5420"/>
        <p:guide pos="3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0F838C8-DDE3-416C-8D96-B17DB27981F3}" type="datetimeFigureOut">
              <a:rPr lang="cs-CZ" smtClean="0"/>
              <a:pPr/>
              <a:t>14.03.2018</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0BB40A2-CA55-434D-AC0F-0AE141699B4D}" type="slidenum">
              <a:rPr lang="cs-CZ" smtClean="0"/>
              <a:pPr/>
              <a:t>‹#›</a:t>
            </a:fld>
            <a:endParaRPr lang="cs-CZ"/>
          </a:p>
        </p:txBody>
      </p:sp>
    </p:spTree>
    <p:extLst>
      <p:ext uri="{BB962C8B-B14F-4D97-AF65-F5344CB8AC3E}">
        <p14:creationId xmlns:p14="http://schemas.microsoft.com/office/powerpoint/2010/main" val="434924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03916EA-B297-4F0B-851D-BD5704B201B7}" type="datetimeFigureOut">
              <a:rPr lang="cs-CZ" smtClean="0"/>
              <a:pPr/>
              <a:t>14.03.2018</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3FB31FA-E905-4016-9D4B-970DF0C7EE08}" type="slidenum">
              <a:rPr lang="cs-CZ" smtClean="0"/>
              <a:pPr/>
              <a:t>‹#›</a:t>
            </a:fld>
            <a:endParaRPr lang="cs-CZ" dirty="0"/>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a:t>
            </a:fld>
            <a:endParaRPr lang="cs-CZ"/>
          </a:p>
        </p:txBody>
      </p:sp>
    </p:spTree>
    <p:extLst>
      <p:ext uri="{BB962C8B-B14F-4D97-AF65-F5344CB8AC3E}">
        <p14:creationId xmlns:p14="http://schemas.microsoft.com/office/powerpoint/2010/main" val="16006757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40</a:t>
            </a:fld>
            <a:endParaRPr lang="cs-CZ" dirty="0"/>
          </a:p>
        </p:txBody>
      </p:sp>
    </p:spTree>
    <p:extLst>
      <p:ext uri="{BB962C8B-B14F-4D97-AF65-F5344CB8AC3E}">
        <p14:creationId xmlns:p14="http://schemas.microsoft.com/office/powerpoint/2010/main" val="1917465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41</a:t>
            </a:fld>
            <a:endParaRPr lang="cs-CZ" dirty="0"/>
          </a:p>
        </p:txBody>
      </p:sp>
    </p:spTree>
    <p:extLst>
      <p:ext uri="{BB962C8B-B14F-4D97-AF65-F5344CB8AC3E}">
        <p14:creationId xmlns:p14="http://schemas.microsoft.com/office/powerpoint/2010/main" val="1917465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42</a:t>
            </a:fld>
            <a:endParaRPr lang="cs-CZ" dirty="0"/>
          </a:p>
        </p:txBody>
      </p:sp>
    </p:spTree>
    <p:extLst>
      <p:ext uri="{BB962C8B-B14F-4D97-AF65-F5344CB8AC3E}">
        <p14:creationId xmlns:p14="http://schemas.microsoft.com/office/powerpoint/2010/main" val="1917465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43</a:t>
            </a:fld>
            <a:endParaRPr lang="cs-CZ" dirty="0"/>
          </a:p>
        </p:txBody>
      </p:sp>
    </p:spTree>
    <p:extLst>
      <p:ext uri="{BB962C8B-B14F-4D97-AF65-F5344CB8AC3E}">
        <p14:creationId xmlns:p14="http://schemas.microsoft.com/office/powerpoint/2010/main" val="1917465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21</a:t>
            </a:fld>
            <a:endParaRPr lang="cs-CZ" dirty="0"/>
          </a:p>
        </p:txBody>
      </p:sp>
    </p:spTree>
    <p:extLst>
      <p:ext uri="{BB962C8B-B14F-4D97-AF65-F5344CB8AC3E}">
        <p14:creationId xmlns:p14="http://schemas.microsoft.com/office/powerpoint/2010/main" val="581108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23</a:t>
            </a:fld>
            <a:endParaRPr lang="cs-CZ"/>
          </a:p>
        </p:txBody>
      </p:sp>
    </p:spTree>
    <p:extLst>
      <p:ext uri="{BB962C8B-B14F-4D97-AF65-F5344CB8AC3E}">
        <p14:creationId xmlns:p14="http://schemas.microsoft.com/office/powerpoint/2010/main" val="1600675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24</a:t>
            </a:fld>
            <a:endParaRPr lang="cs-CZ"/>
          </a:p>
        </p:txBody>
      </p:sp>
    </p:spTree>
    <p:extLst>
      <p:ext uri="{BB962C8B-B14F-4D97-AF65-F5344CB8AC3E}">
        <p14:creationId xmlns:p14="http://schemas.microsoft.com/office/powerpoint/2010/main" val="1600675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Dále u aktivity 1. např. osoby se zdravotním</a:t>
            </a:r>
            <a:r>
              <a:rPr lang="cs-CZ" baseline="0" dirty="0"/>
              <a:t> postižením, osoby s kombinovanými diagnózami, osoby ohrožené domácím násilím </a:t>
            </a:r>
            <a:r>
              <a:rPr lang="cs-CZ" baseline="0" dirty="0" err="1"/>
              <a:t>atd</a:t>
            </a:r>
            <a:r>
              <a:rPr lang="cs-CZ" baseline="0" dirty="0"/>
              <a:t>…</a:t>
            </a:r>
          </a:p>
          <a:p>
            <a:endParaRPr lang="cs-CZ" baseline="0" dirty="0"/>
          </a:p>
          <a:p>
            <a:r>
              <a:rPr lang="cs-CZ" baseline="0" dirty="0"/>
              <a:t>U aktivit 2. obdobné jako u aktivit 1. – viz více příloha č. 2 výzvy 047</a:t>
            </a:r>
            <a:endParaRPr lang="cs-CZ" dirty="0"/>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35</a:t>
            </a:fld>
            <a:endParaRPr lang="cs-CZ" dirty="0"/>
          </a:p>
        </p:txBody>
      </p:sp>
    </p:spTree>
    <p:extLst>
      <p:ext uri="{BB962C8B-B14F-4D97-AF65-F5344CB8AC3E}">
        <p14:creationId xmlns:p14="http://schemas.microsoft.com/office/powerpoint/2010/main" val="1917465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36</a:t>
            </a:fld>
            <a:endParaRPr lang="cs-CZ" dirty="0"/>
          </a:p>
        </p:txBody>
      </p:sp>
    </p:spTree>
    <p:extLst>
      <p:ext uri="{BB962C8B-B14F-4D97-AF65-F5344CB8AC3E}">
        <p14:creationId xmlns:p14="http://schemas.microsoft.com/office/powerpoint/2010/main" val="1917465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37</a:t>
            </a:fld>
            <a:endParaRPr lang="cs-CZ" dirty="0"/>
          </a:p>
        </p:txBody>
      </p:sp>
    </p:spTree>
    <p:extLst>
      <p:ext uri="{BB962C8B-B14F-4D97-AF65-F5344CB8AC3E}">
        <p14:creationId xmlns:p14="http://schemas.microsoft.com/office/powerpoint/2010/main" val="1917465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38</a:t>
            </a:fld>
            <a:endParaRPr lang="cs-CZ" dirty="0"/>
          </a:p>
        </p:txBody>
      </p:sp>
    </p:spTree>
    <p:extLst>
      <p:ext uri="{BB962C8B-B14F-4D97-AF65-F5344CB8AC3E}">
        <p14:creationId xmlns:p14="http://schemas.microsoft.com/office/powerpoint/2010/main" val="1917465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39</a:t>
            </a:fld>
            <a:endParaRPr lang="cs-CZ" dirty="0"/>
          </a:p>
        </p:txBody>
      </p:sp>
    </p:spTree>
    <p:extLst>
      <p:ext uri="{BB962C8B-B14F-4D97-AF65-F5344CB8AC3E}">
        <p14:creationId xmlns:p14="http://schemas.microsoft.com/office/powerpoint/2010/main" val="19174655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4"/>
          <p:cNvSpPr>
            <a:spLocks noGrp="1" noChangeArrowheads="1"/>
          </p:cNvSpPr>
          <p:nvPr>
            <p:ph type="dt" sz="half" idx="10"/>
          </p:nvPr>
        </p:nvSpPr>
        <p:spPr>
          <a:ln/>
        </p:spPr>
        <p:txBody>
          <a:bodyPr/>
          <a:lstStyle>
            <a:lvl1pPr>
              <a:defRPr/>
            </a:lvl1pPr>
          </a:lstStyle>
          <a:p>
            <a:pPr>
              <a:defRPr/>
            </a:pPr>
            <a:fld id="{CA03926C-A75F-451F-BF1A-A50252FF36C3}" type="datetimeFigureOut">
              <a:rPr lang="cs-CZ"/>
              <a:pPr>
                <a:defRPr/>
              </a:pPr>
              <a:t>14.03.2018</a:t>
            </a:fld>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7DFC8E2B-90E5-49AA-BD61-10BC7CA3BE8F}" type="slidenum">
              <a:rPr lang="cs-CZ"/>
              <a:pPr>
                <a:defRPr/>
              </a:pPr>
              <a:t>‹#›</a:t>
            </a:fld>
            <a:endParaRPr lang="cs-CZ"/>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www.pobeskydi.cz/" TargetMode="External"/><Relationship Id="rId2" Type="http://schemas.openxmlformats.org/officeDocument/2006/relationships/hyperlink" Target="mailto:novakova@pobeskydi.cz" TargetMode="Externa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Nadpis 4"/>
          <p:cNvSpPr>
            <a:spLocks noGrp="1"/>
          </p:cNvSpPr>
          <p:nvPr>
            <p:ph type="title"/>
          </p:nvPr>
        </p:nvSpPr>
        <p:spPr>
          <a:xfrm>
            <a:off x="0" y="2492896"/>
            <a:ext cx="9144000" cy="648072"/>
          </a:xfrm>
        </p:spPr>
        <p:txBody>
          <a:bodyPr/>
          <a:lstStyle/>
          <a:p>
            <a:pPr algn="ctr"/>
            <a:r>
              <a:rPr lang="cs-CZ" dirty="0"/>
              <a:t>Seminář pro žadatele</a:t>
            </a:r>
          </a:p>
        </p:txBody>
      </p:sp>
      <p:sp>
        <p:nvSpPr>
          <p:cNvPr id="4" name="Zástupný symbol pro obsah 2"/>
          <p:cNvSpPr txBox="1">
            <a:spLocks/>
          </p:cNvSpPr>
          <p:nvPr/>
        </p:nvSpPr>
        <p:spPr>
          <a:xfrm>
            <a:off x="683568" y="3861048"/>
            <a:ext cx="7920432" cy="2664296"/>
          </a:xfrm>
          <a:prstGeom prst="rect">
            <a:avLst/>
          </a:prstGeom>
          <a:ln>
            <a:noFill/>
          </a:ln>
        </p:spPr>
        <p:txBody>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dirty="0"/>
          </a:p>
        </p:txBody>
      </p:sp>
      <p:pic>
        <p:nvPicPr>
          <p:cNvPr id="2" name="Picture 2" descr="D:\Dokumenty - Nováková\CLLD_animace_další\Grafický styl projektu CLLD\logo_EU_4_radky_RGB.jpg"/>
          <p:cNvPicPr>
            <a:picLocks noChangeAspect="1" noChangeArrowheads="1"/>
          </p:cNvPicPr>
          <p:nvPr/>
        </p:nvPicPr>
        <p:blipFill>
          <a:blip r:embed="rId2" cstate="print"/>
          <a:srcRect/>
          <a:stretch>
            <a:fillRect/>
          </a:stretch>
        </p:blipFill>
        <p:spPr bwMode="auto">
          <a:xfrm>
            <a:off x="1609197" y="5417789"/>
            <a:ext cx="6203163" cy="1035547"/>
          </a:xfrm>
          <a:prstGeom prst="rect">
            <a:avLst/>
          </a:prstGeom>
          <a:noFill/>
        </p:spPr>
      </p:pic>
      <p:sp>
        <p:nvSpPr>
          <p:cNvPr id="8" name="Nadpis 4"/>
          <p:cNvSpPr txBox="1">
            <a:spLocks/>
          </p:cNvSpPr>
          <p:nvPr/>
        </p:nvSpPr>
        <p:spPr>
          <a:xfrm>
            <a:off x="1578430" y="3227175"/>
            <a:ext cx="6264696" cy="648072"/>
          </a:xfrm>
          <a:prstGeom prst="rect">
            <a:avLst/>
          </a:prstGeom>
        </p:spPr>
        <p:txBody>
          <a:bodyPr vert="horz" lIns="36000" tIns="0" rIns="36000" bIns="0" rtlCol="0" anchor="t"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cs-CZ" sz="2400" b="1" kern="0" dirty="0">
                <a:solidFill>
                  <a:schemeClr val="accent1"/>
                </a:solidFill>
                <a:ea typeface="+mj-ea"/>
                <a:cs typeface="+mj-cs"/>
              </a:rPr>
              <a:t>v</a:t>
            </a:r>
            <a:r>
              <a:rPr lang="cs-CZ" sz="2400" b="1" kern="0" noProof="0" dirty="0">
                <a:solidFill>
                  <a:schemeClr val="accent1"/>
                </a:solidFill>
                <a:ea typeface="+mj-ea"/>
                <a:cs typeface="+mj-cs"/>
              </a:rPr>
              <a:t> rámci výzev MAS Slezská brána v OPZ </a:t>
            </a:r>
            <a:endParaRPr kumimoji="0" lang="cs-CZ" sz="2400" b="1" i="0" u="none" strike="noStrike" kern="0" spc="0" normalizeH="0" dirty="0">
              <a:ln>
                <a:noFill/>
              </a:ln>
              <a:solidFill>
                <a:schemeClr val="accent1"/>
              </a:solidFill>
              <a:effectLst/>
              <a:uLnTx/>
              <a:uFillTx/>
              <a:ea typeface="+mj-ea"/>
              <a:cs typeface="+mj-cs"/>
            </a:endParaRPr>
          </a:p>
        </p:txBody>
      </p:sp>
    </p:spTree>
    <p:extLst>
      <p:ext uri="{BB962C8B-B14F-4D97-AF65-F5344CB8AC3E}">
        <p14:creationId xmlns:p14="http://schemas.microsoft.com/office/powerpoint/2010/main" val="3752024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DDF3BF-A8FA-4787-8288-FB0665FAF7A6}"/>
              </a:ext>
            </a:extLst>
          </p:cNvPr>
          <p:cNvSpPr>
            <a:spLocks noGrp="1"/>
          </p:cNvSpPr>
          <p:nvPr>
            <p:ph type="title"/>
          </p:nvPr>
        </p:nvSpPr>
        <p:spPr/>
        <p:txBody>
          <a:bodyPr/>
          <a:lstStyle/>
          <a:p>
            <a:r>
              <a:rPr lang="cs-CZ" dirty="0">
                <a:solidFill>
                  <a:schemeClr val="bg2">
                    <a:lumMod val="10000"/>
                  </a:schemeClr>
                </a:solidFill>
              </a:rPr>
              <a:t>Vymezení Oprávněných Partnerů</a:t>
            </a:r>
            <a:br>
              <a:rPr lang="cs-CZ" dirty="0">
                <a:solidFill>
                  <a:schemeClr val="bg2">
                    <a:lumMod val="10000"/>
                  </a:schemeClr>
                </a:solidFill>
              </a:rPr>
            </a:br>
            <a:r>
              <a:rPr lang="cs-CZ" sz="1800" dirty="0">
                <a:solidFill>
                  <a:schemeClr val="bg2">
                    <a:lumMod val="10000"/>
                  </a:schemeClr>
                </a:solidFill>
              </a:rPr>
              <a:t>Omezení pro partnerství u územně samosprávných celků a jimi zřizovaných </a:t>
            </a:r>
            <a:r>
              <a:rPr lang="cs-CZ" sz="1800" dirty="0" err="1">
                <a:solidFill>
                  <a:schemeClr val="bg2">
                    <a:lumMod val="10000"/>
                  </a:schemeClr>
                </a:solidFill>
              </a:rPr>
              <a:t>org</a:t>
            </a:r>
            <a:r>
              <a:rPr lang="cs-CZ" sz="1800" dirty="0">
                <a:solidFill>
                  <a:schemeClr val="bg2">
                    <a:lumMod val="10000"/>
                  </a:schemeClr>
                </a:solidFill>
              </a:rPr>
              <a:t>. (obecná část pravidel)</a:t>
            </a:r>
            <a:endParaRPr lang="cs-CZ" sz="1800" dirty="0"/>
          </a:p>
        </p:txBody>
      </p:sp>
      <p:sp>
        <p:nvSpPr>
          <p:cNvPr id="3" name="Zástupný symbol pro obsah 2">
            <a:extLst>
              <a:ext uri="{FF2B5EF4-FFF2-40B4-BE49-F238E27FC236}">
                <a16:creationId xmlns:a16="http://schemas.microsoft.com/office/drawing/2014/main" id="{A6026BDE-F5E5-4F96-A225-346C9AA8CDD1}"/>
              </a:ext>
            </a:extLst>
          </p:cNvPr>
          <p:cNvSpPr>
            <a:spLocks noGrp="1"/>
          </p:cNvSpPr>
          <p:nvPr>
            <p:ph idx="1"/>
          </p:nvPr>
        </p:nvSpPr>
        <p:spPr>
          <a:xfrm>
            <a:off x="364476" y="1196752"/>
            <a:ext cx="8064000" cy="4320000"/>
          </a:xfrm>
        </p:spPr>
        <p:txBody>
          <a:bodyPr/>
          <a:lstStyle/>
          <a:p>
            <a:r>
              <a:rPr lang="cs-CZ" dirty="0">
                <a:solidFill>
                  <a:schemeClr val="bg2">
                    <a:lumMod val="10000"/>
                  </a:schemeClr>
                </a:solidFill>
              </a:rPr>
              <a:t>Územní samosprávné celky a jimi zřizované organizace mohou být partnery s finančním příspěvkem pouze v projektech, </a:t>
            </a:r>
            <a:r>
              <a:rPr lang="cs-CZ" u="sng" dirty="0">
                <a:solidFill>
                  <a:schemeClr val="bg2">
                    <a:lumMod val="10000"/>
                  </a:schemeClr>
                </a:solidFill>
              </a:rPr>
              <a:t>kde vzájemný vztah příjemce a daného partnera umožňuje poskytování prostředků z rozpočtu příjemce do rozpočtu partnera </a:t>
            </a:r>
            <a:r>
              <a:rPr lang="cs-CZ" dirty="0">
                <a:solidFill>
                  <a:schemeClr val="bg2">
                    <a:lumMod val="10000"/>
                  </a:schemeClr>
                </a:solidFill>
              </a:rPr>
              <a:t>v souladu s platnými právními předpisy, zejména zákonem č. 250/2000 Sb., o rozpočtových pravidlech územních rozpočtů. </a:t>
            </a:r>
          </a:p>
          <a:p>
            <a:r>
              <a:rPr lang="cs-CZ" dirty="0">
                <a:solidFill>
                  <a:schemeClr val="bg2">
                    <a:lumMod val="10000"/>
                  </a:schemeClr>
                </a:solidFill>
              </a:rPr>
              <a:t>Příspěvková organizace územně samosprávného celku nemůže být partnerem s finančním příspěvkem, pokud by se nejednalo o předmět činnosti definovaný v její zřizovací listině. </a:t>
            </a:r>
          </a:p>
          <a:p>
            <a:r>
              <a:rPr lang="cs-CZ" dirty="0">
                <a:solidFill>
                  <a:schemeClr val="bg2">
                    <a:lumMod val="10000"/>
                  </a:schemeClr>
                </a:solidFill>
              </a:rPr>
              <a:t>Příspěvkové organizace územně samosprávného celku nemohou mít za partnera s finančním příspěvkem svého zřizovatele</a:t>
            </a:r>
          </a:p>
          <a:p>
            <a:endParaRPr lang="cs-CZ" dirty="0"/>
          </a:p>
        </p:txBody>
      </p:sp>
      <p:sp>
        <p:nvSpPr>
          <p:cNvPr id="4" name="Zástupný symbol pro číslo snímku 3">
            <a:extLst>
              <a:ext uri="{FF2B5EF4-FFF2-40B4-BE49-F238E27FC236}">
                <a16:creationId xmlns:a16="http://schemas.microsoft.com/office/drawing/2014/main" id="{1FE6D892-7826-4A84-911A-AC5344A4B110}"/>
              </a:ext>
            </a:extLst>
          </p:cNvPr>
          <p:cNvSpPr>
            <a:spLocks noGrp="1"/>
          </p:cNvSpPr>
          <p:nvPr>
            <p:ph type="sldNum" sz="quarter" idx="12"/>
          </p:nvPr>
        </p:nvSpPr>
        <p:spPr/>
        <p:txBody>
          <a:bodyPr/>
          <a:lstStyle/>
          <a:p>
            <a:fld id="{479BF083-4774-43B1-9AB0-5CC1AC5DD8EE}" type="slidenum">
              <a:rPr lang="cs-CZ" smtClean="0"/>
              <a:pPr/>
              <a:t>10</a:t>
            </a:fld>
            <a:endParaRPr lang="cs-CZ" dirty="0"/>
          </a:p>
        </p:txBody>
      </p:sp>
    </p:spTree>
    <p:extLst>
      <p:ext uri="{BB962C8B-B14F-4D97-AF65-F5344CB8AC3E}">
        <p14:creationId xmlns:p14="http://schemas.microsoft.com/office/powerpoint/2010/main" val="1938725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4AC986-5405-42BC-AFBB-B4BAA3F310A3}"/>
              </a:ext>
            </a:extLst>
          </p:cNvPr>
          <p:cNvSpPr>
            <a:spLocks noGrp="1"/>
          </p:cNvSpPr>
          <p:nvPr>
            <p:ph type="title"/>
          </p:nvPr>
        </p:nvSpPr>
        <p:spPr/>
        <p:txBody>
          <a:bodyPr/>
          <a:lstStyle/>
          <a:p>
            <a:r>
              <a:rPr lang="cs-CZ" dirty="0"/>
              <a:t>Veřejná podpora</a:t>
            </a:r>
          </a:p>
        </p:txBody>
      </p:sp>
      <p:sp>
        <p:nvSpPr>
          <p:cNvPr id="3" name="Zástupný symbol pro obsah 2">
            <a:extLst>
              <a:ext uri="{FF2B5EF4-FFF2-40B4-BE49-F238E27FC236}">
                <a16:creationId xmlns:a16="http://schemas.microsoft.com/office/drawing/2014/main" id="{AA66B75F-A669-4044-B96F-B6F1BC967C63}"/>
              </a:ext>
            </a:extLst>
          </p:cNvPr>
          <p:cNvSpPr>
            <a:spLocks noGrp="1"/>
          </p:cNvSpPr>
          <p:nvPr>
            <p:ph idx="1"/>
          </p:nvPr>
        </p:nvSpPr>
        <p:spPr/>
        <p:txBody>
          <a:bodyPr/>
          <a:lstStyle/>
          <a:p>
            <a:r>
              <a:rPr lang="cs-CZ" dirty="0">
                <a:solidFill>
                  <a:schemeClr val="bg2">
                    <a:lumMod val="10000"/>
                  </a:schemeClr>
                </a:solidFill>
              </a:rPr>
              <a:t>Dle obecných pravidel</a:t>
            </a:r>
          </a:p>
          <a:p>
            <a:r>
              <a:rPr lang="cs-CZ" dirty="0">
                <a:solidFill>
                  <a:schemeClr val="bg2">
                    <a:lumMod val="10000"/>
                  </a:schemeClr>
                </a:solidFill>
              </a:rPr>
              <a:t>Vyhlašovatel nad rámec pravidel stanovených právními předpisy pro tuto výzvu stanovuje, že prostředky, jež budou naplňovat znaky veřejné podpory, budou příjemci podpory, jeho partnerům, či dalším subjektům, poskytovány v režimu podpory </a:t>
            </a:r>
            <a:r>
              <a:rPr lang="cs-CZ" b="1" dirty="0">
                <a:solidFill>
                  <a:schemeClr val="bg2">
                    <a:lumMod val="10000"/>
                  </a:schemeClr>
                </a:solidFill>
              </a:rPr>
              <a:t>de minimis</a:t>
            </a:r>
            <a:r>
              <a:rPr lang="cs-CZ" dirty="0">
                <a:solidFill>
                  <a:schemeClr val="bg2">
                    <a:lumMod val="10000"/>
                  </a:schemeClr>
                </a:solidFill>
              </a:rPr>
              <a:t> nebo v režimu příslušné kategorie blokové výjimky.</a:t>
            </a:r>
          </a:p>
          <a:p>
            <a:r>
              <a:rPr lang="cs-CZ" dirty="0">
                <a:solidFill>
                  <a:schemeClr val="bg2">
                    <a:lumMod val="10000"/>
                  </a:schemeClr>
                </a:solidFill>
              </a:rPr>
              <a:t>Nelze kombinovat více režimů veřejné podpory.</a:t>
            </a:r>
          </a:p>
          <a:p>
            <a:pPr marL="0" indent="0">
              <a:buNone/>
            </a:pPr>
            <a:endParaRPr lang="cs-CZ" dirty="0"/>
          </a:p>
        </p:txBody>
      </p:sp>
      <p:sp>
        <p:nvSpPr>
          <p:cNvPr id="4" name="Zástupný symbol pro číslo snímku 3">
            <a:extLst>
              <a:ext uri="{FF2B5EF4-FFF2-40B4-BE49-F238E27FC236}">
                <a16:creationId xmlns:a16="http://schemas.microsoft.com/office/drawing/2014/main" id="{1B261380-37A9-4F7A-A0F8-BE615BD2EC6D}"/>
              </a:ext>
            </a:extLst>
          </p:cNvPr>
          <p:cNvSpPr>
            <a:spLocks noGrp="1"/>
          </p:cNvSpPr>
          <p:nvPr>
            <p:ph type="sldNum" sz="quarter" idx="12"/>
          </p:nvPr>
        </p:nvSpPr>
        <p:spPr/>
        <p:txBody>
          <a:bodyPr/>
          <a:lstStyle/>
          <a:p>
            <a:fld id="{479BF083-4774-43B1-9AB0-5CC1AC5DD8EE}" type="slidenum">
              <a:rPr lang="cs-CZ" smtClean="0"/>
              <a:pPr/>
              <a:t>11</a:t>
            </a:fld>
            <a:endParaRPr lang="cs-CZ" dirty="0"/>
          </a:p>
        </p:txBody>
      </p:sp>
    </p:spTree>
    <p:extLst>
      <p:ext uri="{BB962C8B-B14F-4D97-AF65-F5344CB8AC3E}">
        <p14:creationId xmlns:p14="http://schemas.microsoft.com/office/powerpoint/2010/main" val="3501989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11AD8B-12A1-4A10-A639-5158F33E0671}"/>
              </a:ext>
            </a:extLst>
          </p:cNvPr>
          <p:cNvSpPr>
            <a:spLocks noGrp="1"/>
          </p:cNvSpPr>
          <p:nvPr>
            <p:ph type="title"/>
          </p:nvPr>
        </p:nvSpPr>
        <p:spPr/>
        <p:txBody>
          <a:bodyPr/>
          <a:lstStyle/>
          <a:p>
            <a:r>
              <a:rPr lang="cs-CZ" dirty="0"/>
              <a:t>Věcné zaměření</a:t>
            </a:r>
          </a:p>
        </p:txBody>
      </p:sp>
      <p:sp>
        <p:nvSpPr>
          <p:cNvPr id="3" name="Zástupný symbol pro obsah 2">
            <a:extLst>
              <a:ext uri="{FF2B5EF4-FFF2-40B4-BE49-F238E27FC236}">
                <a16:creationId xmlns:a16="http://schemas.microsoft.com/office/drawing/2014/main" id="{1A28C42D-4DDD-446A-8ACF-10F268C89FE0}"/>
              </a:ext>
            </a:extLst>
          </p:cNvPr>
          <p:cNvSpPr>
            <a:spLocks noGrp="1"/>
          </p:cNvSpPr>
          <p:nvPr>
            <p:ph idx="1"/>
          </p:nvPr>
        </p:nvSpPr>
        <p:spPr/>
        <p:txBody>
          <a:bodyPr/>
          <a:lstStyle/>
          <a:p>
            <a:r>
              <a:rPr lang="cs-CZ" dirty="0">
                <a:solidFill>
                  <a:schemeClr val="bg2">
                    <a:lumMod val="10000"/>
                  </a:schemeClr>
                </a:solidFill>
              </a:rPr>
              <a:t>Vychází ze Strategie komunitně vedeného místního rozvoje MAS Slezská brána </a:t>
            </a:r>
          </a:p>
          <a:p>
            <a:r>
              <a:rPr lang="cs-CZ" dirty="0">
                <a:solidFill>
                  <a:schemeClr val="bg2">
                    <a:lumMod val="10000"/>
                  </a:schemeClr>
                </a:solidFill>
              </a:rPr>
              <a:t>Cílem je podpora zaměstnanosti</a:t>
            </a:r>
          </a:p>
          <a:p>
            <a:pPr marL="0" indent="0">
              <a:buNone/>
            </a:pPr>
            <a:endParaRPr lang="cs-CZ" dirty="0"/>
          </a:p>
        </p:txBody>
      </p:sp>
      <p:sp>
        <p:nvSpPr>
          <p:cNvPr id="4" name="Zástupný symbol pro číslo snímku 3">
            <a:extLst>
              <a:ext uri="{FF2B5EF4-FFF2-40B4-BE49-F238E27FC236}">
                <a16:creationId xmlns:a16="http://schemas.microsoft.com/office/drawing/2014/main" id="{64C07AF9-272C-4BB4-B75C-CE93453561D2}"/>
              </a:ext>
            </a:extLst>
          </p:cNvPr>
          <p:cNvSpPr>
            <a:spLocks noGrp="1"/>
          </p:cNvSpPr>
          <p:nvPr>
            <p:ph type="sldNum" sz="quarter" idx="12"/>
          </p:nvPr>
        </p:nvSpPr>
        <p:spPr/>
        <p:txBody>
          <a:bodyPr/>
          <a:lstStyle/>
          <a:p>
            <a:fld id="{479BF083-4774-43B1-9AB0-5CC1AC5DD8EE}" type="slidenum">
              <a:rPr lang="cs-CZ" smtClean="0"/>
              <a:pPr/>
              <a:t>12</a:t>
            </a:fld>
            <a:endParaRPr lang="cs-CZ" dirty="0"/>
          </a:p>
        </p:txBody>
      </p:sp>
    </p:spTree>
    <p:extLst>
      <p:ext uri="{BB962C8B-B14F-4D97-AF65-F5344CB8AC3E}">
        <p14:creationId xmlns:p14="http://schemas.microsoft.com/office/powerpoint/2010/main" val="981530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6AFB31-F1B6-4A96-B875-DFFD08B971C2}"/>
              </a:ext>
            </a:extLst>
          </p:cNvPr>
          <p:cNvSpPr>
            <a:spLocks noGrp="1"/>
          </p:cNvSpPr>
          <p:nvPr>
            <p:ph type="title"/>
          </p:nvPr>
        </p:nvSpPr>
        <p:spPr/>
        <p:txBody>
          <a:bodyPr/>
          <a:lstStyle/>
          <a:p>
            <a:r>
              <a:rPr lang="cs-CZ" dirty="0"/>
              <a:t>Věcné zaměření - aktivity</a:t>
            </a:r>
          </a:p>
        </p:txBody>
      </p:sp>
      <p:sp>
        <p:nvSpPr>
          <p:cNvPr id="3" name="Zástupný symbol pro obsah 2">
            <a:extLst>
              <a:ext uri="{FF2B5EF4-FFF2-40B4-BE49-F238E27FC236}">
                <a16:creationId xmlns:a16="http://schemas.microsoft.com/office/drawing/2014/main" id="{67AC402B-E78A-47CC-89E6-8308948371C9}"/>
              </a:ext>
            </a:extLst>
          </p:cNvPr>
          <p:cNvSpPr>
            <a:spLocks noGrp="1"/>
          </p:cNvSpPr>
          <p:nvPr>
            <p:ph idx="1"/>
          </p:nvPr>
        </p:nvSpPr>
        <p:spPr/>
        <p:txBody>
          <a:bodyPr/>
          <a:lstStyle/>
          <a:p>
            <a:r>
              <a:rPr lang="cs-CZ" dirty="0">
                <a:solidFill>
                  <a:schemeClr val="bg2">
                    <a:lumMod val="10000"/>
                  </a:schemeClr>
                </a:solidFill>
              </a:rPr>
              <a:t>Příprava ke vstupu či návratu na trh práce</a:t>
            </a:r>
          </a:p>
          <a:p>
            <a:r>
              <a:rPr lang="cs-CZ" dirty="0">
                <a:solidFill>
                  <a:schemeClr val="bg2">
                    <a:lumMod val="10000"/>
                  </a:schemeClr>
                </a:solidFill>
              </a:rPr>
              <a:t>Zvyšování zaměstnanosti</a:t>
            </a:r>
          </a:p>
          <a:p>
            <a:r>
              <a:rPr lang="cs-CZ" dirty="0">
                <a:solidFill>
                  <a:schemeClr val="bg2">
                    <a:lumMod val="10000"/>
                  </a:schemeClr>
                </a:solidFill>
              </a:rPr>
              <a:t>Podpora udržitelnosti CS na trhu práce</a:t>
            </a:r>
          </a:p>
          <a:p>
            <a:r>
              <a:rPr lang="cs-CZ" dirty="0">
                <a:solidFill>
                  <a:schemeClr val="bg2">
                    <a:lumMod val="10000"/>
                  </a:schemeClr>
                </a:solidFill>
              </a:rPr>
              <a:t>Podpora prostupného zaměstnání</a:t>
            </a:r>
          </a:p>
          <a:p>
            <a:r>
              <a:rPr lang="cs-CZ" sz="1800" dirty="0">
                <a:solidFill>
                  <a:schemeClr val="bg2">
                    <a:lumMod val="10000"/>
                  </a:schemeClr>
                </a:solidFill>
              </a:rPr>
              <a:t>Blíže příloha č. 3 výzvy </a:t>
            </a:r>
          </a:p>
          <a:p>
            <a:endParaRPr lang="cs-CZ" dirty="0"/>
          </a:p>
        </p:txBody>
      </p:sp>
      <p:sp>
        <p:nvSpPr>
          <p:cNvPr id="4" name="Zástupný symbol pro číslo snímku 3">
            <a:extLst>
              <a:ext uri="{FF2B5EF4-FFF2-40B4-BE49-F238E27FC236}">
                <a16:creationId xmlns:a16="http://schemas.microsoft.com/office/drawing/2014/main" id="{406B6175-1371-40AD-BF61-67D052481FF6}"/>
              </a:ext>
            </a:extLst>
          </p:cNvPr>
          <p:cNvSpPr>
            <a:spLocks noGrp="1"/>
          </p:cNvSpPr>
          <p:nvPr>
            <p:ph type="sldNum" sz="quarter" idx="12"/>
          </p:nvPr>
        </p:nvSpPr>
        <p:spPr/>
        <p:txBody>
          <a:bodyPr/>
          <a:lstStyle/>
          <a:p>
            <a:fld id="{479BF083-4774-43B1-9AB0-5CC1AC5DD8EE}" type="slidenum">
              <a:rPr lang="cs-CZ" smtClean="0"/>
              <a:pPr/>
              <a:t>13</a:t>
            </a:fld>
            <a:endParaRPr lang="cs-CZ" dirty="0"/>
          </a:p>
        </p:txBody>
      </p:sp>
    </p:spTree>
    <p:extLst>
      <p:ext uri="{BB962C8B-B14F-4D97-AF65-F5344CB8AC3E}">
        <p14:creationId xmlns:p14="http://schemas.microsoft.com/office/powerpoint/2010/main" val="2752965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589153-F7B5-4E01-8D05-1CDF9E32A3D9}"/>
              </a:ext>
            </a:extLst>
          </p:cNvPr>
          <p:cNvSpPr>
            <a:spLocks noGrp="1"/>
          </p:cNvSpPr>
          <p:nvPr>
            <p:ph type="title"/>
          </p:nvPr>
        </p:nvSpPr>
        <p:spPr/>
        <p:txBody>
          <a:bodyPr/>
          <a:lstStyle/>
          <a:p>
            <a:r>
              <a:rPr lang="cs-CZ" dirty="0">
                <a:solidFill>
                  <a:schemeClr val="bg2">
                    <a:lumMod val="10000"/>
                  </a:schemeClr>
                </a:solidFill>
              </a:rPr>
              <a:t>Cílové skupiny</a:t>
            </a:r>
          </a:p>
        </p:txBody>
      </p:sp>
      <p:sp>
        <p:nvSpPr>
          <p:cNvPr id="3" name="Zástupný symbol pro obsah 2">
            <a:extLst>
              <a:ext uri="{FF2B5EF4-FFF2-40B4-BE49-F238E27FC236}">
                <a16:creationId xmlns:a16="http://schemas.microsoft.com/office/drawing/2014/main" id="{979ED5B6-A1C8-4184-AEB8-959F7BD50355}"/>
              </a:ext>
            </a:extLst>
          </p:cNvPr>
          <p:cNvSpPr>
            <a:spLocks noGrp="1"/>
          </p:cNvSpPr>
          <p:nvPr>
            <p:ph idx="1"/>
          </p:nvPr>
        </p:nvSpPr>
        <p:spPr/>
        <p:txBody>
          <a:bodyPr/>
          <a:lstStyle/>
          <a:p>
            <a:r>
              <a:rPr lang="cs-CZ" dirty="0">
                <a:solidFill>
                  <a:schemeClr val="bg2">
                    <a:lumMod val="10000"/>
                  </a:schemeClr>
                </a:solidFill>
              </a:rPr>
              <a:t>Propuštění zaměstnanci</a:t>
            </a:r>
          </a:p>
          <a:p>
            <a:r>
              <a:rPr lang="cs-CZ" dirty="0">
                <a:solidFill>
                  <a:schemeClr val="bg2">
                    <a:lumMod val="10000"/>
                  </a:schemeClr>
                </a:solidFill>
              </a:rPr>
              <a:t>Osoby s nízkou úrovní kvalifikace</a:t>
            </a:r>
          </a:p>
          <a:p>
            <a:r>
              <a:rPr lang="cs-CZ" dirty="0">
                <a:solidFill>
                  <a:schemeClr val="bg2">
                    <a:lumMod val="10000"/>
                  </a:schemeClr>
                </a:solidFill>
              </a:rPr>
              <a:t>Lidé mladší 30 let, kteří nejsou v zaměstnání, vzdělávání, nebo profesní přípravě</a:t>
            </a:r>
          </a:p>
          <a:p>
            <a:r>
              <a:rPr lang="cs-CZ" dirty="0">
                <a:solidFill>
                  <a:schemeClr val="bg2">
                    <a:lumMod val="10000"/>
                  </a:schemeClr>
                </a:solidFill>
              </a:rPr>
              <a:t>Osoby se zdravotním postižením</a:t>
            </a:r>
          </a:p>
          <a:p>
            <a:r>
              <a:rPr lang="cs-CZ" dirty="0">
                <a:solidFill>
                  <a:schemeClr val="bg2">
                    <a:lumMod val="10000"/>
                  </a:schemeClr>
                </a:solidFill>
              </a:rPr>
              <a:t>Uchazeči a zájemci o zaměstnání</a:t>
            </a:r>
          </a:p>
          <a:p>
            <a:r>
              <a:rPr lang="cs-CZ" dirty="0">
                <a:solidFill>
                  <a:schemeClr val="bg2">
                    <a:lumMod val="10000"/>
                  </a:schemeClr>
                </a:solidFill>
              </a:rPr>
              <a:t>Osoby vracející se na trh práce po návratu z mateřské/rodičovské dovolené</a:t>
            </a:r>
          </a:p>
          <a:p>
            <a:r>
              <a:rPr lang="cs-CZ" dirty="0">
                <a:solidFill>
                  <a:schemeClr val="bg2">
                    <a:lumMod val="10000"/>
                  </a:schemeClr>
                </a:solidFill>
              </a:rPr>
              <a:t>Další (viz text výzvy – cílové skupiny)</a:t>
            </a:r>
          </a:p>
          <a:p>
            <a:endParaRPr lang="cs-CZ" dirty="0"/>
          </a:p>
        </p:txBody>
      </p:sp>
      <p:sp>
        <p:nvSpPr>
          <p:cNvPr id="4" name="Zástupný symbol pro číslo snímku 3">
            <a:extLst>
              <a:ext uri="{FF2B5EF4-FFF2-40B4-BE49-F238E27FC236}">
                <a16:creationId xmlns:a16="http://schemas.microsoft.com/office/drawing/2014/main" id="{C7F0AD7E-F562-4F47-AC8C-3372BD1BE3DE}"/>
              </a:ext>
            </a:extLst>
          </p:cNvPr>
          <p:cNvSpPr>
            <a:spLocks noGrp="1"/>
          </p:cNvSpPr>
          <p:nvPr>
            <p:ph type="sldNum" sz="quarter" idx="12"/>
          </p:nvPr>
        </p:nvSpPr>
        <p:spPr/>
        <p:txBody>
          <a:bodyPr/>
          <a:lstStyle/>
          <a:p>
            <a:fld id="{479BF083-4774-43B1-9AB0-5CC1AC5DD8EE}" type="slidenum">
              <a:rPr lang="cs-CZ" smtClean="0"/>
              <a:pPr/>
              <a:t>14</a:t>
            </a:fld>
            <a:endParaRPr lang="cs-CZ" dirty="0"/>
          </a:p>
        </p:txBody>
      </p:sp>
    </p:spTree>
    <p:extLst>
      <p:ext uri="{BB962C8B-B14F-4D97-AF65-F5344CB8AC3E}">
        <p14:creationId xmlns:p14="http://schemas.microsoft.com/office/powerpoint/2010/main" val="1305406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ED0611-6AB9-435B-8234-76B12C0C56A4}"/>
              </a:ext>
            </a:extLst>
          </p:cNvPr>
          <p:cNvSpPr>
            <a:spLocks noGrp="1"/>
          </p:cNvSpPr>
          <p:nvPr>
            <p:ph type="title"/>
          </p:nvPr>
        </p:nvSpPr>
        <p:spPr/>
        <p:txBody>
          <a:bodyPr/>
          <a:lstStyle/>
          <a:p>
            <a:r>
              <a:rPr lang="cs-CZ" dirty="0"/>
              <a:t>Indikátory</a:t>
            </a:r>
          </a:p>
        </p:txBody>
      </p:sp>
      <p:sp>
        <p:nvSpPr>
          <p:cNvPr id="3" name="Zástupný symbol pro obsah 2">
            <a:extLst>
              <a:ext uri="{FF2B5EF4-FFF2-40B4-BE49-F238E27FC236}">
                <a16:creationId xmlns:a16="http://schemas.microsoft.com/office/drawing/2014/main" id="{884E0E43-14CA-439E-9DE9-03FEAC2DD92A}"/>
              </a:ext>
            </a:extLst>
          </p:cNvPr>
          <p:cNvSpPr>
            <a:spLocks noGrp="1"/>
          </p:cNvSpPr>
          <p:nvPr>
            <p:ph idx="1"/>
          </p:nvPr>
        </p:nvSpPr>
        <p:spPr>
          <a:xfrm>
            <a:off x="393440" y="1106657"/>
            <a:ext cx="8064000" cy="4320000"/>
          </a:xfrm>
        </p:spPr>
        <p:txBody>
          <a:bodyPr/>
          <a:lstStyle/>
          <a:p>
            <a:r>
              <a:rPr lang="cs-CZ" dirty="0">
                <a:solidFill>
                  <a:schemeClr val="bg2">
                    <a:lumMod val="10000"/>
                  </a:schemeClr>
                </a:solidFill>
              </a:rPr>
              <a:t>60000 – Celkový počet účastníků (osoby, výstup)</a:t>
            </a:r>
          </a:p>
          <a:p>
            <a:pPr>
              <a:buNone/>
            </a:pPr>
            <a:r>
              <a:rPr lang="cs-CZ" dirty="0">
                <a:solidFill>
                  <a:schemeClr val="bg2">
                    <a:lumMod val="10000"/>
                  </a:schemeClr>
                </a:solidFill>
              </a:rPr>
              <a:t>	Celkový počet osob/účastníků (zaměstnanců, pracovníků implementační struktury, osob cílových skupin apod.), které v rámci projektu získaly jakoukoliv formu podpory, bez ohledu na počet poskytnutých podpor. Každá podpořená osoba se v rámci projektu započítává pouze jednou bez ohledu na to, kolik podpor obdržela. Podpora je jakákoliv aktivita financovaná z rozpočtu projektu, ze které mají cílové skupiny prospěch, podpora může mít formu např. vzdělávacího nebo rekvalifikačního kurzu, stáže, odborné konzultace, poradenství, výcviku, školení, odborné praxe apod. </a:t>
            </a:r>
          </a:p>
          <a:p>
            <a:pPr>
              <a:buNone/>
            </a:pPr>
            <a:r>
              <a:rPr lang="cs-CZ" dirty="0"/>
              <a:t>	</a:t>
            </a:r>
            <a:r>
              <a:rPr lang="cs-CZ" dirty="0">
                <a:solidFill>
                  <a:srgbClr val="FF0000"/>
                </a:solidFill>
              </a:rPr>
              <a:t>(sankce při nesplnění cílových hodnot indikátorů viz kap. 18 obecné části pravidel)</a:t>
            </a:r>
            <a:r>
              <a:rPr lang="cs-CZ" dirty="0"/>
              <a:t>	</a:t>
            </a:r>
          </a:p>
          <a:p>
            <a:endParaRPr lang="cs-CZ" dirty="0"/>
          </a:p>
        </p:txBody>
      </p:sp>
      <p:sp>
        <p:nvSpPr>
          <p:cNvPr id="4" name="Zástupný symbol pro číslo snímku 3">
            <a:extLst>
              <a:ext uri="{FF2B5EF4-FFF2-40B4-BE49-F238E27FC236}">
                <a16:creationId xmlns:a16="http://schemas.microsoft.com/office/drawing/2014/main" id="{2445FA04-8525-478A-9C56-E9FAD9EA39C5}"/>
              </a:ext>
            </a:extLst>
          </p:cNvPr>
          <p:cNvSpPr>
            <a:spLocks noGrp="1"/>
          </p:cNvSpPr>
          <p:nvPr>
            <p:ph type="sldNum" sz="quarter" idx="12"/>
          </p:nvPr>
        </p:nvSpPr>
        <p:spPr/>
        <p:txBody>
          <a:bodyPr/>
          <a:lstStyle/>
          <a:p>
            <a:fld id="{479BF083-4774-43B1-9AB0-5CC1AC5DD8EE}" type="slidenum">
              <a:rPr lang="cs-CZ" smtClean="0"/>
              <a:pPr/>
              <a:t>15</a:t>
            </a:fld>
            <a:endParaRPr lang="cs-CZ" dirty="0"/>
          </a:p>
        </p:txBody>
      </p:sp>
    </p:spTree>
    <p:extLst>
      <p:ext uri="{BB962C8B-B14F-4D97-AF65-F5344CB8AC3E}">
        <p14:creationId xmlns:p14="http://schemas.microsoft.com/office/powerpoint/2010/main" val="1851872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639340-AA29-4353-B40B-6B1C9BDBBA16}"/>
              </a:ext>
            </a:extLst>
          </p:cNvPr>
          <p:cNvSpPr>
            <a:spLocks noGrp="1"/>
          </p:cNvSpPr>
          <p:nvPr>
            <p:ph type="title"/>
          </p:nvPr>
        </p:nvSpPr>
        <p:spPr/>
        <p:txBody>
          <a:bodyPr/>
          <a:lstStyle/>
          <a:p>
            <a:r>
              <a:rPr lang="cs-CZ" dirty="0"/>
              <a:t>Indikátory</a:t>
            </a:r>
          </a:p>
        </p:txBody>
      </p:sp>
      <p:sp>
        <p:nvSpPr>
          <p:cNvPr id="3" name="Zástupný symbol pro obsah 2">
            <a:extLst>
              <a:ext uri="{FF2B5EF4-FFF2-40B4-BE49-F238E27FC236}">
                <a16:creationId xmlns:a16="http://schemas.microsoft.com/office/drawing/2014/main" id="{AE95E263-77CA-44E4-8A33-0451E8C18141}"/>
              </a:ext>
            </a:extLst>
          </p:cNvPr>
          <p:cNvSpPr>
            <a:spLocks noGrp="1"/>
          </p:cNvSpPr>
          <p:nvPr>
            <p:ph idx="1"/>
          </p:nvPr>
        </p:nvSpPr>
        <p:spPr>
          <a:xfrm>
            <a:off x="540000" y="1269000"/>
            <a:ext cx="8064000" cy="4320000"/>
          </a:xfrm>
        </p:spPr>
        <p:txBody>
          <a:bodyPr/>
          <a:lstStyle/>
          <a:p>
            <a:r>
              <a:rPr lang="en-US" dirty="0">
                <a:solidFill>
                  <a:schemeClr val="bg2">
                    <a:lumMod val="10000"/>
                  </a:schemeClr>
                </a:solidFill>
              </a:rPr>
              <a:t>6</a:t>
            </a:r>
            <a:r>
              <a:rPr lang="cs-CZ" dirty="0">
                <a:solidFill>
                  <a:schemeClr val="bg2">
                    <a:lumMod val="10000"/>
                  </a:schemeClr>
                </a:solidFill>
              </a:rPr>
              <a:t>2500 </a:t>
            </a:r>
            <a:r>
              <a:rPr lang="en-US" dirty="0">
                <a:solidFill>
                  <a:schemeClr val="bg2">
                    <a:lumMod val="10000"/>
                  </a:schemeClr>
                </a:solidFill>
              </a:rPr>
              <a:t>- </a:t>
            </a:r>
            <a:r>
              <a:rPr lang="cs-CZ" dirty="0">
                <a:solidFill>
                  <a:schemeClr val="bg2">
                    <a:lumMod val="10000"/>
                  </a:schemeClr>
                </a:solidFill>
              </a:rPr>
              <a:t>Účastníci v procesu vzdělávání/odborné přípravy po ukončení své účasti</a:t>
            </a:r>
          </a:p>
          <a:p>
            <a:r>
              <a:rPr lang="cs-CZ" dirty="0">
                <a:solidFill>
                  <a:schemeClr val="bg2">
                    <a:lumMod val="10000"/>
                  </a:schemeClr>
                </a:solidFill>
              </a:rPr>
              <a:t>62600 - Účastníci, kteří získali kvalifikaci po ukončení své účasti 	</a:t>
            </a:r>
          </a:p>
          <a:p>
            <a:r>
              <a:rPr lang="cs-CZ" dirty="0">
                <a:solidFill>
                  <a:schemeClr val="bg2">
                    <a:lumMod val="10000"/>
                  </a:schemeClr>
                </a:solidFill>
              </a:rPr>
              <a:t>62800 - Znevýhodnění účastníci, kteří po ukončení své účasti hledají zaměstnání, jsou v procesu vzdělávání/odborné přípravy, rozšiřují si kvalifikaci nebo jsou zaměstnaní, a to i OSVČ 	</a:t>
            </a:r>
          </a:p>
          <a:p>
            <a:pPr>
              <a:buNone/>
            </a:pPr>
            <a:r>
              <a:rPr lang="cs-CZ" sz="2000" dirty="0"/>
              <a:t>	</a:t>
            </a:r>
            <a:r>
              <a:rPr lang="en-US" sz="2000" dirty="0">
                <a:solidFill>
                  <a:srgbClr val="FF0000"/>
                </a:solidFill>
              </a:rPr>
              <a:t>ŽADATEL UVÁDÍ CÍLOVOU HODNOTU 0.</a:t>
            </a:r>
            <a:endParaRPr lang="cs-CZ" sz="2000" dirty="0">
              <a:solidFill>
                <a:srgbClr val="FF0000"/>
              </a:solidFill>
            </a:endParaRPr>
          </a:p>
          <a:p>
            <a:pPr>
              <a:buNone/>
            </a:pPr>
            <a:r>
              <a:rPr lang="cs-CZ" sz="2000" dirty="0"/>
              <a:t>	</a:t>
            </a:r>
            <a:r>
              <a:rPr lang="cs-CZ" sz="1600" dirty="0">
                <a:solidFill>
                  <a:schemeClr val="bg2">
                    <a:lumMod val="10000"/>
                  </a:schemeClr>
                </a:solidFill>
              </a:rPr>
              <a:t>Dosažené hodnoty indikátorů budou příjemcem vykazovány prostřednictvím Zprávy o realizaci projektu. Viz obecná část pravidel pro žadatele a příjemce v kapitole 18.</a:t>
            </a:r>
          </a:p>
          <a:p>
            <a:endParaRPr lang="cs-CZ" dirty="0"/>
          </a:p>
        </p:txBody>
      </p:sp>
      <p:sp>
        <p:nvSpPr>
          <p:cNvPr id="4" name="Zástupný symbol pro číslo snímku 3">
            <a:extLst>
              <a:ext uri="{FF2B5EF4-FFF2-40B4-BE49-F238E27FC236}">
                <a16:creationId xmlns:a16="http://schemas.microsoft.com/office/drawing/2014/main" id="{AA157087-EC9E-4417-B7A1-F0521A83E5EC}"/>
              </a:ext>
            </a:extLst>
          </p:cNvPr>
          <p:cNvSpPr>
            <a:spLocks noGrp="1"/>
          </p:cNvSpPr>
          <p:nvPr>
            <p:ph type="sldNum" sz="quarter" idx="12"/>
          </p:nvPr>
        </p:nvSpPr>
        <p:spPr/>
        <p:txBody>
          <a:bodyPr/>
          <a:lstStyle/>
          <a:p>
            <a:fld id="{479BF083-4774-43B1-9AB0-5CC1AC5DD8EE}" type="slidenum">
              <a:rPr lang="cs-CZ" smtClean="0"/>
              <a:pPr/>
              <a:t>16</a:t>
            </a:fld>
            <a:endParaRPr lang="cs-CZ" dirty="0"/>
          </a:p>
        </p:txBody>
      </p:sp>
    </p:spTree>
    <p:extLst>
      <p:ext uri="{BB962C8B-B14F-4D97-AF65-F5344CB8AC3E}">
        <p14:creationId xmlns:p14="http://schemas.microsoft.com/office/powerpoint/2010/main" val="302451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8B5E3C-82C4-4D3E-85CC-C2AC7FFB89B9}"/>
              </a:ext>
            </a:extLst>
          </p:cNvPr>
          <p:cNvSpPr>
            <a:spLocks noGrp="1"/>
          </p:cNvSpPr>
          <p:nvPr>
            <p:ph type="title"/>
          </p:nvPr>
        </p:nvSpPr>
        <p:spPr/>
        <p:txBody>
          <a:bodyPr/>
          <a:lstStyle/>
          <a:p>
            <a:r>
              <a:rPr lang="cs-CZ" dirty="0"/>
              <a:t>Indikátory</a:t>
            </a:r>
          </a:p>
        </p:txBody>
      </p:sp>
      <p:sp>
        <p:nvSpPr>
          <p:cNvPr id="3" name="Zástupný symbol pro obsah 2">
            <a:extLst>
              <a:ext uri="{FF2B5EF4-FFF2-40B4-BE49-F238E27FC236}">
                <a16:creationId xmlns:a16="http://schemas.microsoft.com/office/drawing/2014/main" id="{F56BF2BC-9A4D-452E-A630-074323270906}"/>
              </a:ext>
            </a:extLst>
          </p:cNvPr>
          <p:cNvSpPr>
            <a:spLocks noGrp="1"/>
          </p:cNvSpPr>
          <p:nvPr>
            <p:ph idx="1"/>
          </p:nvPr>
        </p:nvSpPr>
        <p:spPr/>
        <p:txBody>
          <a:bodyPr/>
          <a:lstStyle/>
          <a:p>
            <a:r>
              <a:rPr lang="cs-CZ" dirty="0">
                <a:solidFill>
                  <a:schemeClr val="bg2">
                    <a:lumMod val="10000"/>
                  </a:schemeClr>
                </a:solidFill>
              </a:rPr>
              <a:t>50105 </a:t>
            </a:r>
            <a:r>
              <a:rPr lang="en-US" dirty="0">
                <a:solidFill>
                  <a:schemeClr val="bg2">
                    <a:lumMod val="10000"/>
                  </a:schemeClr>
                </a:solidFill>
              </a:rPr>
              <a:t>– </a:t>
            </a:r>
            <a:r>
              <a:rPr lang="cs-CZ" dirty="0">
                <a:solidFill>
                  <a:schemeClr val="bg2">
                    <a:lumMod val="10000"/>
                  </a:schemeClr>
                </a:solidFill>
              </a:rPr>
              <a:t>Počet zaměstnavatelů, kteří podporují flexibilní formy práce</a:t>
            </a:r>
          </a:p>
          <a:p>
            <a:r>
              <a:rPr lang="cs-CZ" dirty="0">
                <a:solidFill>
                  <a:schemeClr val="bg2">
                    <a:lumMod val="10000"/>
                  </a:schemeClr>
                </a:solidFill>
              </a:rPr>
              <a:t>50130 -  Počet osob pracujících v rámci flexibilních forem práce</a:t>
            </a:r>
          </a:p>
          <a:p>
            <a:r>
              <a:rPr lang="cs-CZ" dirty="0">
                <a:solidFill>
                  <a:schemeClr val="bg2">
                    <a:lumMod val="10000"/>
                  </a:schemeClr>
                </a:solidFill>
              </a:rPr>
              <a:t>80500 – Počet napsaných a zveřejněných analytických a strategických dokumentů (vč. Evaluačních)</a:t>
            </a:r>
          </a:p>
          <a:p>
            <a:pPr>
              <a:buNone/>
            </a:pPr>
            <a:r>
              <a:rPr lang="cs-CZ" dirty="0"/>
              <a:t>	</a:t>
            </a:r>
            <a:r>
              <a:rPr lang="cs-CZ" dirty="0">
                <a:solidFill>
                  <a:srgbClr val="FF0000"/>
                </a:solidFill>
              </a:rPr>
              <a:t>POKUD JSOU NERELEVANTNÍ</a:t>
            </a:r>
            <a:r>
              <a:rPr lang="en-US" dirty="0">
                <a:solidFill>
                  <a:srgbClr val="FF0000"/>
                </a:solidFill>
              </a:rPr>
              <a:t> UVÁDÍ CÍLOVOU HODNOTU 0.</a:t>
            </a:r>
            <a:endParaRPr lang="cs-CZ" dirty="0">
              <a:solidFill>
                <a:srgbClr val="FF0000"/>
              </a:solidFill>
            </a:endParaRPr>
          </a:p>
          <a:p>
            <a:pPr>
              <a:buNone/>
            </a:pPr>
            <a:r>
              <a:rPr lang="cs-CZ" dirty="0"/>
              <a:t>	</a:t>
            </a:r>
            <a:r>
              <a:rPr lang="cs-CZ" sz="1800" dirty="0"/>
              <a:t>.</a:t>
            </a:r>
          </a:p>
          <a:p>
            <a:pPr>
              <a:buNone/>
            </a:pPr>
            <a:r>
              <a:rPr lang="cs-CZ" sz="1800" dirty="0">
                <a:solidFill>
                  <a:schemeClr val="bg2">
                    <a:lumMod val="10000"/>
                  </a:schemeClr>
                </a:solidFill>
              </a:rPr>
              <a:t>Viz obecná část pravidel pro žadatele a příjemce v kapitole 18.</a:t>
            </a:r>
          </a:p>
          <a:p>
            <a:endParaRPr lang="cs-CZ" dirty="0"/>
          </a:p>
        </p:txBody>
      </p:sp>
      <p:sp>
        <p:nvSpPr>
          <p:cNvPr id="4" name="Zástupný symbol pro číslo snímku 3">
            <a:extLst>
              <a:ext uri="{FF2B5EF4-FFF2-40B4-BE49-F238E27FC236}">
                <a16:creationId xmlns:a16="http://schemas.microsoft.com/office/drawing/2014/main" id="{6BDE2793-E8DF-46D1-A309-B61DA5B7868B}"/>
              </a:ext>
            </a:extLst>
          </p:cNvPr>
          <p:cNvSpPr>
            <a:spLocks noGrp="1"/>
          </p:cNvSpPr>
          <p:nvPr>
            <p:ph type="sldNum" sz="quarter" idx="12"/>
          </p:nvPr>
        </p:nvSpPr>
        <p:spPr/>
        <p:txBody>
          <a:bodyPr/>
          <a:lstStyle/>
          <a:p>
            <a:fld id="{479BF083-4774-43B1-9AB0-5CC1AC5DD8EE}" type="slidenum">
              <a:rPr lang="cs-CZ" smtClean="0"/>
              <a:pPr/>
              <a:t>17</a:t>
            </a:fld>
            <a:endParaRPr lang="cs-CZ" dirty="0"/>
          </a:p>
        </p:txBody>
      </p:sp>
    </p:spTree>
    <p:extLst>
      <p:ext uri="{BB962C8B-B14F-4D97-AF65-F5344CB8AC3E}">
        <p14:creationId xmlns:p14="http://schemas.microsoft.com/office/powerpoint/2010/main" val="1612725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293E13-EC94-46A4-ACB2-535760DC4B16}"/>
              </a:ext>
            </a:extLst>
          </p:cNvPr>
          <p:cNvSpPr>
            <a:spLocks noGrp="1"/>
          </p:cNvSpPr>
          <p:nvPr>
            <p:ph type="title"/>
          </p:nvPr>
        </p:nvSpPr>
        <p:spPr/>
        <p:txBody>
          <a:bodyPr/>
          <a:lstStyle/>
          <a:p>
            <a:r>
              <a:rPr lang="cs-CZ" dirty="0"/>
              <a:t>Věcná způsobilost</a:t>
            </a:r>
          </a:p>
        </p:txBody>
      </p:sp>
      <p:sp>
        <p:nvSpPr>
          <p:cNvPr id="3" name="Zástupný symbol pro obsah 2">
            <a:extLst>
              <a:ext uri="{FF2B5EF4-FFF2-40B4-BE49-F238E27FC236}">
                <a16:creationId xmlns:a16="http://schemas.microsoft.com/office/drawing/2014/main" id="{CD3D5839-44D5-4F27-82FF-FD688230CF14}"/>
              </a:ext>
            </a:extLst>
          </p:cNvPr>
          <p:cNvSpPr>
            <a:spLocks noGrp="1"/>
          </p:cNvSpPr>
          <p:nvPr>
            <p:ph idx="1"/>
          </p:nvPr>
        </p:nvSpPr>
        <p:spPr/>
        <p:txBody>
          <a:bodyPr/>
          <a:lstStyle/>
          <a:p>
            <a:r>
              <a:rPr lang="cs-CZ" b="1" dirty="0">
                <a:solidFill>
                  <a:schemeClr val="bg2">
                    <a:lumMod val="10000"/>
                  </a:schemeClr>
                </a:solidFill>
              </a:rPr>
              <a:t>Specifická část pravidel pro žadatele a příjemce</a:t>
            </a:r>
          </a:p>
          <a:p>
            <a:r>
              <a:rPr lang="cs-CZ" dirty="0">
                <a:solidFill>
                  <a:schemeClr val="bg2">
                    <a:lumMod val="10000"/>
                  </a:schemeClr>
                </a:solidFill>
              </a:rPr>
              <a:t>Pokud příjemce čerpá na zaměstnance příspěvek na podporu zaměstnávání osob se zdravotním postižením dle § 78 zákona č. 435/2004 Sb., o zaměstnanosti, ve znění pozdějších předpisů, nebo jiný příspěvek poskytovaný Úřadem práce ČR, jehož výše se stanoví na základě skutečně vynaložených prostředků na osobní náklady zaměstnanců, </a:t>
            </a:r>
            <a:r>
              <a:rPr lang="cs-CZ" dirty="0">
                <a:solidFill>
                  <a:schemeClr val="tx1">
                    <a:lumMod val="60000"/>
                    <a:lumOff val="40000"/>
                  </a:schemeClr>
                </a:solidFill>
              </a:rPr>
              <a:t>nemůže současně čerpat </a:t>
            </a:r>
            <a:r>
              <a:rPr lang="cs-CZ" dirty="0">
                <a:solidFill>
                  <a:schemeClr val="bg2">
                    <a:lumMod val="10000"/>
                  </a:schemeClr>
                </a:solidFill>
              </a:rPr>
              <a:t>podporu v rámci předkládaného projektu na úhradu osobních nákladů zaměstnanců, na které žadatel pobírá tento příspěvek </a:t>
            </a:r>
          </a:p>
          <a:p>
            <a:endParaRPr lang="cs-CZ" dirty="0"/>
          </a:p>
        </p:txBody>
      </p:sp>
      <p:sp>
        <p:nvSpPr>
          <p:cNvPr id="4" name="Zástupný symbol pro číslo snímku 3">
            <a:extLst>
              <a:ext uri="{FF2B5EF4-FFF2-40B4-BE49-F238E27FC236}">
                <a16:creationId xmlns:a16="http://schemas.microsoft.com/office/drawing/2014/main" id="{A38DD1AB-4D40-4761-835A-7491924F8425}"/>
              </a:ext>
            </a:extLst>
          </p:cNvPr>
          <p:cNvSpPr>
            <a:spLocks noGrp="1"/>
          </p:cNvSpPr>
          <p:nvPr>
            <p:ph type="sldNum" sz="quarter" idx="12"/>
          </p:nvPr>
        </p:nvSpPr>
        <p:spPr/>
        <p:txBody>
          <a:bodyPr/>
          <a:lstStyle/>
          <a:p>
            <a:fld id="{479BF083-4774-43B1-9AB0-5CC1AC5DD8EE}" type="slidenum">
              <a:rPr lang="cs-CZ" smtClean="0"/>
              <a:pPr/>
              <a:t>18</a:t>
            </a:fld>
            <a:endParaRPr lang="cs-CZ" dirty="0"/>
          </a:p>
        </p:txBody>
      </p:sp>
    </p:spTree>
    <p:extLst>
      <p:ext uri="{BB962C8B-B14F-4D97-AF65-F5344CB8AC3E}">
        <p14:creationId xmlns:p14="http://schemas.microsoft.com/office/powerpoint/2010/main" val="1338595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72343A-81DF-40C2-8452-E67C0B4F213C}"/>
              </a:ext>
            </a:extLst>
          </p:cNvPr>
          <p:cNvSpPr>
            <a:spLocks noGrp="1"/>
          </p:cNvSpPr>
          <p:nvPr>
            <p:ph type="title"/>
          </p:nvPr>
        </p:nvSpPr>
        <p:spPr/>
        <p:txBody>
          <a:bodyPr/>
          <a:lstStyle/>
          <a:p>
            <a:r>
              <a:rPr lang="cs-CZ" dirty="0"/>
              <a:t>Časová způsobilost</a:t>
            </a:r>
          </a:p>
        </p:txBody>
      </p:sp>
      <p:sp>
        <p:nvSpPr>
          <p:cNvPr id="3" name="Zástupný symbol pro obsah 2">
            <a:extLst>
              <a:ext uri="{FF2B5EF4-FFF2-40B4-BE49-F238E27FC236}">
                <a16:creationId xmlns:a16="http://schemas.microsoft.com/office/drawing/2014/main" id="{3F3E53FD-2059-44A6-B8E7-0C3260024139}"/>
              </a:ext>
            </a:extLst>
          </p:cNvPr>
          <p:cNvSpPr>
            <a:spLocks noGrp="1"/>
          </p:cNvSpPr>
          <p:nvPr>
            <p:ph idx="1"/>
          </p:nvPr>
        </p:nvSpPr>
        <p:spPr/>
        <p:txBody>
          <a:bodyPr/>
          <a:lstStyle/>
          <a:p>
            <a:r>
              <a:rPr lang="cs-CZ" dirty="0">
                <a:solidFill>
                  <a:schemeClr val="bg2">
                    <a:lumMod val="10000"/>
                  </a:schemeClr>
                </a:solidFill>
              </a:rPr>
              <a:t>Časově způsobilé jsou náklady </a:t>
            </a:r>
            <a:r>
              <a:rPr lang="cs-CZ" b="1" dirty="0">
                <a:solidFill>
                  <a:schemeClr val="bg2">
                    <a:lumMod val="10000"/>
                  </a:schemeClr>
                </a:solidFill>
              </a:rPr>
              <a:t>vzniklé v době realizace projektu.</a:t>
            </a:r>
          </a:p>
          <a:p>
            <a:r>
              <a:rPr lang="cs-CZ" dirty="0">
                <a:solidFill>
                  <a:schemeClr val="bg2">
                    <a:lumMod val="10000"/>
                  </a:schemeClr>
                </a:solidFill>
              </a:rPr>
              <a:t>Datum zahájení realizace projektu nesmí předcházet </a:t>
            </a:r>
            <a:r>
              <a:rPr lang="cs-CZ" b="1" dirty="0">
                <a:solidFill>
                  <a:schemeClr val="bg2">
                    <a:lumMod val="10000"/>
                  </a:schemeClr>
                </a:solidFill>
              </a:rPr>
              <a:t>datu vyhlášení příslušné výzvy MAS</a:t>
            </a:r>
            <a:r>
              <a:rPr lang="cs-CZ" dirty="0">
                <a:solidFill>
                  <a:schemeClr val="bg2">
                    <a:lumMod val="10000"/>
                  </a:schemeClr>
                </a:solidFill>
              </a:rPr>
              <a:t>. </a:t>
            </a:r>
          </a:p>
          <a:p>
            <a:r>
              <a:rPr lang="cs-CZ" dirty="0">
                <a:solidFill>
                  <a:schemeClr val="bg2">
                    <a:lumMod val="10000"/>
                  </a:schemeClr>
                </a:solidFill>
              </a:rPr>
              <a:t>V případě podpory poskytované v režimu blokové výjimky ze zákazu veřejné podpory může platit omezení, že zahájení realizace projektu musí následovat po termínu předložení žádosti o podporu. </a:t>
            </a:r>
          </a:p>
          <a:p>
            <a:endParaRPr lang="cs-CZ" dirty="0"/>
          </a:p>
        </p:txBody>
      </p:sp>
      <p:sp>
        <p:nvSpPr>
          <p:cNvPr id="4" name="Zástupný symbol pro číslo snímku 3">
            <a:extLst>
              <a:ext uri="{FF2B5EF4-FFF2-40B4-BE49-F238E27FC236}">
                <a16:creationId xmlns:a16="http://schemas.microsoft.com/office/drawing/2014/main" id="{6CE39978-64A0-4C8F-A9E1-6BD793DE4374}"/>
              </a:ext>
            </a:extLst>
          </p:cNvPr>
          <p:cNvSpPr>
            <a:spLocks noGrp="1"/>
          </p:cNvSpPr>
          <p:nvPr>
            <p:ph type="sldNum" sz="quarter" idx="12"/>
          </p:nvPr>
        </p:nvSpPr>
        <p:spPr/>
        <p:txBody>
          <a:bodyPr/>
          <a:lstStyle/>
          <a:p>
            <a:fld id="{479BF083-4774-43B1-9AB0-5CC1AC5DD8EE}" type="slidenum">
              <a:rPr lang="cs-CZ" smtClean="0"/>
              <a:pPr/>
              <a:t>19</a:t>
            </a:fld>
            <a:endParaRPr lang="cs-CZ" dirty="0"/>
          </a:p>
        </p:txBody>
      </p:sp>
    </p:spTree>
    <p:extLst>
      <p:ext uri="{BB962C8B-B14F-4D97-AF65-F5344CB8AC3E}">
        <p14:creationId xmlns:p14="http://schemas.microsoft.com/office/powerpoint/2010/main" val="3493233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program</a:t>
            </a:r>
          </a:p>
        </p:txBody>
      </p:sp>
      <p:sp>
        <p:nvSpPr>
          <p:cNvPr id="3" name="Zástupný symbol pro obsah 2"/>
          <p:cNvSpPr>
            <a:spLocks noGrp="1"/>
          </p:cNvSpPr>
          <p:nvPr>
            <p:ph idx="1"/>
          </p:nvPr>
        </p:nvSpPr>
        <p:spPr>
          <a:xfrm>
            <a:off x="395536" y="1268760"/>
            <a:ext cx="8568952" cy="5472608"/>
          </a:xfrm>
        </p:spPr>
        <p:txBody>
          <a:bodyPr/>
          <a:lstStyle/>
          <a:p>
            <a:r>
              <a:rPr lang="cs-CZ" dirty="0"/>
              <a:t>Podmínky výzvy a hodnocení žádostí</a:t>
            </a:r>
          </a:p>
          <a:p>
            <a:r>
              <a:rPr lang="pl-PL" dirty="0"/>
              <a:t>Žádost o podporu a její přílohy</a:t>
            </a:r>
          </a:p>
          <a:p>
            <a:r>
              <a:rPr lang="cs-CZ" dirty="0"/>
              <a:t>Způsobilé výdaje projektu a související</a:t>
            </a:r>
          </a:p>
          <a:p>
            <a:r>
              <a:rPr lang="cs-CZ" dirty="0"/>
              <a:t>Dotazy a konzultace</a:t>
            </a:r>
            <a:endParaRPr lang="cs-CZ" sz="2800" b="1" u="sng" dirty="0"/>
          </a:p>
          <a:p>
            <a:pPr marL="432000" lvl="1" indent="-432000">
              <a:lnSpc>
                <a:spcPct val="150000"/>
              </a:lnSpc>
              <a:spcBef>
                <a:spcPts val="0"/>
              </a:spcBef>
              <a:spcAft>
                <a:spcPts val="0"/>
              </a:spcAft>
              <a:buSzPct val="100000"/>
              <a:buFont typeface="Wingdings" panose="05000000000000000000" pitchFamily="2" charset="2"/>
              <a:buChar char=""/>
            </a:pPr>
            <a:endParaRPr lang="cs-CZ" sz="1200"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a:t>
            </a:fld>
            <a:endParaRPr lang="cs-CZ" dirty="0"/>
          </a:p>
        </p:txBody>
      </p:sp>
    </p:spTree>
    <p:extLst>
      <p:ext uri="{BB962C8B-B14F-4D97-AF65-F5344CB8AC3E}">
        <p14:creationId xmlns:p14="http://schemas.microsoft.com/office/powerpoint/2010/main" val="1349372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3C771E-0BE5-4364-9672-C564B2CEA35D}"/>
              </a:ext>
            </a:extLst>
          </p:cNvPr>
          <p:cNvSpPr>
            <a:spLocks noGrp="1"/>
          </p:cNvSpPr>
          <p:nvPr>
            <p:ph type="title"/>
          </p:nvPr>
        </p:nvSpPr>
        <p:spPr/>
        <p:txBody>
          <a:bodyPr/>
          <a:lstStyle/>
          <a:p>
            <a:r>
              <a:rPr lang="cs-CZ" dirty="0"/>
              <a:t>Křížové financování</a:t>
            </a:r>
          </a:p>
        </p:txBody>
      </p:sp>
      <p:sp>
        <p:nvSpPr>
          <p:cNvPr id="3" name="Zástupný symbol pro obsah 2">
            <a:extLst>
              <a:ext uri="{FF2B5EF4-FFF2-40B4-BE49-F238E27FC236}">
                <a16:creationId xmlns:a16="http://schemas.microsoft.com/office/drawing/2014/main" id="{6EEC96F3-4E04-4F99-BEE4-B414109875BD}"/>
              </a:ext>
            </a:extLst>
          </p:cNvPr>
          <p:cNvSpPr>
            <a:spLocks noGrp="1"/>
          </p:cNvSpPr>
          <p:nvPr>
            <p:ph idx="1"/>
          </p:nvPr>
        </p:nvSpPr>
        <p:spPr/>
        <p:txBody>
          <a:bodyPr/>
          <a:lstStyle/>
          <a:p>
            <a:r>
              <a:rPr lang="cs-CZ" dirty="0">
                <a:solidFill>
                  <a:srgbClr val="FF0000"/>
                </a:solidFill>
              </a:rPr>
              <a:t>Není v této výzvě umožněno.</a:t>
            </a:r>
          </a:p>
          <a:p>
            <a:endParaRPr lang="cs-CZ" dirty="0"/>
          </a:p>
        </p:txBody>
      </p:sp>
      <p:sp>
        <p:nvSpPr>
          <p:cNvPr id="4" name="Zástupný symbol pro číslo snímku 3">
            <a:extLst>
              <a:ext uri="{FF2B5EF4-FFF2-40B4-BE49-F238E27FC236}">
                <a16:creationId xmlns:a16="http://schemas.microsoft.com/office/drawing/2014/main" id="{9BB6EC9A-C7F9-44EC-B9C0-D3065FB32789}"/>
              </a:ext>
            </a:extLst>
          </p:cNvPr>
          <p:cNvSpPr>
            <a:spLocks noGrp="1"/>
          </p:cNvSpPr>
          <p:nvPr>
            <p:ph type="sldNum" sz="quarter" idx="12"/>
          </p:nvPr>
        </p:nvSpPr>
        <p:spPr/>
        <p:txBody>
          <a:bodyPr/>
          <a:lstStyle/>
          <a:p>
            <a:fld id="{479BF083-4774-43B1-9AB0-5CC1AC5DD8EE}" type="slidenum">
              <a:rPr lang="cs-CZ" smtClean="0"/>
              <a:pPr/>
              <a:t>20</a:t>
            </a:fld>
            <a:endParaRPr lang="cs-CZ" dirty="0"/>
          </a:p>
        </p:txBody>
      </p:sp>
    </p:spTree>
    <p:extLst>
      <p:ext uri="{BB962C8B-B14F-4D97-AF65-F5344CB8AC3E}">
        <p14:creationId xmlns:p14="http://schemas.microsoft.com/office/powerpoint/2010/main" val="162530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Nepřímé náklady do 25 %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21</a:t>
            </a:fld>
            <a:endParaRPr lang="cs-CZ" dirty="0"/>
          </a:p>
        </p:txBody>
      </p:sp>
      <p:graphicFrame>
        <p:nvGraphicFramePr>
          <p:cNvPr id="6" name="Zástupný symbol pro obsah 5"/>
          <p:cNvGraphicFramePr>
            <a:graphicFrameLocks noGrp="1"/>
          </p:cNvGraphicFramePr>
          <p:nvPr>
            <p:ph idx="1"/>
            <p:extLst/>
          </p:nvPr>
        </p:nvGraphicFramePr>
        <p:xfrm>
          <a:off x="574158" y="1807535"/>
          <a:ext cx="8102298" cy="3589534"/>
        </p:xfrm>
        <a:graphic>
          <a:graphicData uri="http://schemas.openxmlformats.org/drawingml/2006/table">
            <a:tbl>
              <a:tblPr firstRow="1" bandRow="1">
                <a:tableStyleId>{5C22544A-7EE6-4342-B048-85BDC9FD1C3A}</a:tableStyleId>
              </a:tblPr>
              <a:tblGrid>
                <a:gridCol w="4051149">
                  <a:extLst>
                    <a:ext uri="{9D8B030D-6E8A-4147-A177-3AD203B41FA5}">
                      <a16:colId xmlns:a16="http://schemas.microsoft.com/office/drawing/2014/main" val="20000"/>
                    </a:ext>
                  </a:extLst>
                </a:gridCol>
                <a:gridCol w="4051149">
                  <a:extLst>
                    <a:ext uri="{9D8B030D-6E8A-4147-A177-3AD203B41FA5}">
                      <a16:colId xmlns:a16="http://schemas.microsoft.com/office/drawing/2014/main" val="20001"/>
                    </a:ext>
                  </a:extLst>
                </a:gridCol>
              </a:tblGrid>
              <a:tr h="9125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1" i="0" u="none" strike="noStrike" kern="1200" baseline="0" dirty="0">
                          <a:solidFill>
                            <a:schemeClr val="lt1"/>
                          </a:solidFill>
                          <a:latin typeface="+mn-lt"/>
                          <a:ea typeface="+mn-ea"/>
                          <a:cs typeface="+mn-cs"/>
                        </a:rPr>
                        <a:t>Podíl nákupu služeb na celkových přímých způsobilých nákladech projektu </a:t>
                      </a:r>
                      <a:r>
                        <a:rPr lang="cs-CZ" sz="1800" b="0" i="0" u="none" strike="noStrike" kern="1200" baseline="0" dirty="0">
                          <a:solidFill>
                            <a:schemeClr val="lt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1" i="0" u="none" strike="noStrike" kern="1200" baseline="0" dirty="0">
                          <a:solidFill>
                            <a:schemeClr val="lt1"/>
                          </a:solidFill>
                          <a:latin typeface="+mn-lt"/>
                          <a:ea typeface="+mn-ea"/>
                          <a:cs typeface="+mn-cs"/>
                        </a:rPr>
                        <a:t>Snížení podílu nepřímých nákladů oproti výše uvedenému procentu (25%) </a:t>
                      </a:r>
                      <a:r>
                        <a:rPr lang="cs-CZ" sz="1800" b="0" i="0" u="none" strike="noStrike" kern="1200" baseline="0" dirty="0">
                          <a:solidFill>
                            <a:schemeClr val="lt1"/>
                          </a:solidFill>
                          <a:latin typeface="+mn-lt"/>
                          <a:ea typeface="+mn-ea"/>
                          <a:cs typeface="+mn-cs"/>
                        </a:rPr>
                        <a:t>	</a:t>
                      </a:r>
                    </a:p>
                  </a:txBody>
                  <a:tcPr/>
                </a:tc>
                <a:extLst>
                  <a:ext uri="{0D108BD9-81ED-4DB2-BD59-A6C34878D82A}">
                    <a16:rowId xmlns:a16="http://schemas.microsoft.com/office/drawing/2014/main" val="10000"/>
                  </a:ext>
                </a:extLst>
              </a:tr>
              <a:tr h="8905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0" i="0" u="none" strike="noStrike" kern="1200" baseline="0" dirty="0">
                          <a:solidFill>
                            <a:schemeClr val="dk1"/>
                          </a:solidFill>
                          <a:latin typeface="+mn-lt"/>
                          <a:ea typeface="+mn-ea"/>
                          <a:cs typeface="+mn-cs"/>
                        </a:rPr>
                        <a:t>Do 60 % včetně 	</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0" i="0" u="none" strike="noStrike" kern="1200" baseline="0" dirty="0">
                          <a:solidFill>
                            <a:schemeClr val="dk1"/>
                          </a:solidFill>
                          <a:latin typeface="+mn-lt"/>
                          <a:ea typeface="+mn-ea"/>
                          <a:cs typeface="+mn-cs"/>
                        </a:rPr>
                        <a:t>25 % 	</a:t>
                      </a:r>
                    </a:p>
                  </a:txBody>
                  <a:tcPr anchor="ctr"/>
                </a:tc>
                <a:extLst>
                  <a:ext uri="{0D108BD9-81ED-4DB2-BD59-A6C34878D82A}">
                    <a16:rowId xmlns:a16="http://schemas.microsoft.com/office/drawing/2014/main" val="10001"/>
                  </a:ext>
                </a:extLst>
              </a:tr>
              <a:tr h="8905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b="0" i="0" u="none" strike="noStrike" kern="1200" baseline="0" dirty="0">
                          <a:solidFill>
                            <a:schemeClr val="dk1"/>
                          </a:solidFill>
                          <a:latin typeface="+mn-lt"/>
                          <a:ea typeface="+mn-ea"/>
                          <a:cs typeface="+mn-cs"/>
                        </a:rPr>
                        <a:t>Více než 60 % a méně než 90 % </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b="0" i="0" u="none" strike="noStrike" kern="1200" baseline="0" dirty="0">
                          <a:solidFill>
                            <a:schemeClr val="dk1"/>
                          </a:solidFill>
                          <a:latin typeface="+mn-lt"/>
                          <a:ea typeface="+mn-ea"/>
                          <a:cs typeface="+mn-cs"/>
                        </a:rPr>
                        <a:t>Snížení na 3/5 (60 %) základního podílu na 15 % 	</a:t>
                      </a:r>
                    </a:p>
                  </a:txBody>
                  <a:tcPr anchor="ctr"/>
                </a:tc>
                <a:extLst>
                  <a:ext uri="{0D108BD9-81ED-4DB2-BD59-A6C34878D82A}">
                    <a16:rowId xmlns:a16="http://schemas.microsoft.com/office/drawing/2014/main" val="10002"/>
                  </a:ext>
                </a:extLst>
              </a:tr>
              <a:tr h="8939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0" i="0" u="none" strike="noStrike" kern="1200" baseline="0" dirty="0">
                          <a:solidFill>
                            <a:schemeClr val="dk1"/>
                          </a:solidFill>
                          <a:latin typeface="+mn-lt"/>
                          <a:ea typeface="+mn-ea"/>
                          <a:cs typeface="+mn-cs"/>
                        </a:rPr>
                        <a:t>90 % a výše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0" i="0" u="none" strike="noStrike" kern="1200" baseline="0" dirty="0">
                          <a:solidFill>
                            <a:schemeClr val="dk1"/>
                          </a:solidFill>
                          <a:latin typeface="+mn-lt"/>
                          <a:ea typeface="+mn-ea"/>
                          <a:cs typeface="+mn-cs"/>
                        </a:rPr>
                        <a:t>Snížení na 1/5 (20 %) základního podílu, tj. 5 % 	</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89293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Nadpis 4"/>
          <p:cNvSpPr>
            <a:spLocks noGrp="1"/>
          </p:cNvSpPr>
          <p:nvPr>
            <p:ph type="title"/>
          </p:nvPr>
        </p:nvSpPr>
        <p:spPr>
          <a:xfrm>
            <a:off x="0" y="3140968"/>
            <a:ext cx="8963680" cy="648072"/>
          </a:xfrm>
        </p:spPr>
        <p:txBody>
          <a:bodyPr/>
          <a:lstStyle/>
          <a:p>
            <a:pPr algn="ctr"/>
            <a:r>
              <a:rPr lang="cs-CZ" dirty="0">
                <a:solidFill>
                  <a:schemeClr val="bg2">
                    <a:lumMod val="10000"/>
                  </a:schemeClr>
                </a:solidFill>
              </a:rPr>
              <a:t>Podmínky výzvy</a:t>
            </a:r>
            <a:br>
              <a:rPr lang="cs-CZ" dirty="0">
                <a:solidFill>
                  <a:schemeClr val="bg2">
                    <a:lumMod val="10000"/>
                  </a:schemeClr>
                </a:solidFill>
              </a:rPr>
            </a:br>
            <a:r>
              <a:rPr lang="cs-CZ" dirty="0">
                <a:solidFill>
                  <a:schemeClr val="bg2">
                    <a:lumMod val="10000"/>
                  </a:schemeClr>
                </a:solidFill>
              </a:rPr>
              <a:t>Prorodinná opatření</a:t>
            </a:r>
          </a:p>
        </p:txBody>
      </p:sp>
      <p:sp>
        <p:nvSpPr>
          <p:cNvPr id="4" name="Zástupný symbol pro obsah 2"/>
          <p:cNvSpPr txBox="1">
            <a:spLocks/>
          </p:cNvSpPr>
          <p:nvPr/>
        </p:nvSpPr>
        <p:spPr>
          <a:xfrm>
            <a:off x="683568" y="3861048"/>
            <a:ext cx="7920432" cy="2664296"/>
          </a:xfrm>
          <a:prstGeom prst="rect">
            <a:avLst/>
          </a:prstGeom>
          <a:ln>
            <a:noFill/>
          </a:ln>
        </p:spPr>
        <p:txBody>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dirty="0"/>
          </a:p>
        </p:txBody>
      </p:sp>
    </p:spTree>
    <p:extLst>
      <p:ext uri="{BB962C8B-B14F-4D97-AF65-F5344CB8AC3E}">
        <p14:creationId xmlns:p14="http://schemas.microsoft.com/office/powerpoint/2010/main" val="37520245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INDENTIFIKACE VÝZVY</a:t>
            </a:r>
          </a:p>
        </p:txBody>
      </p:sp>
      <p:sp>
        <p:nvSpPr>
          <p:cNvPr id="3" name="Zástupný symbol pro obsah 2"/>
          <p:cNvSpPr>
            <a:spLocks noGrp="1"/>
          </p:cNvSpPr>
          <p:nvPr>
            <p:ph idx="1"/>
          </p:nvPr>
        </p:nvSpPr>
        <p:spPr>
          <a:xfrm>
            <a:off x="395536" y="1268760"/>
            <a:ext cx="8568952" cy="5472608"/>
          </a:xfrm>
        </p:spPr>
        <p:txBody>
          <a:bodyPr/>
          <a:lstStyle/>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Operační program Zaměstnanost</a:t>
            </a:r>
          </a:p>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Výzvy ŘO</a:t>
            </a:r>
          </a:p>
          <a:p>
            <a:pPr marL="1188000" lvl="4"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03_16_047</a:t>
            </a:r>
          </a:p>
          <a:p>
            <a:pPr marL="1188000" lvl="4"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Výzva pro MAS na podporu strategií komunitně vedeného místního rozvoje</a:t>
            </a:r>
          </a:p>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Výzva MAS	</a:t>
            </a:r>
          </a:p>
          <a:p>
            <a:pPr marL="1188000" lvl="4"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370/03_16_047/CLLD_16_02_084</a:t>
            </a:r>
          </a:p>
          <a:p>
            <a:pPr marL="1188000" lvl="4"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MAS Slezská brána – Prorodinná opatření</a:t>
            </a:r>
          </a:p>
          <a:p>
            <a:pPr marL="1188000" lvl="4"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Alokace výzvy MAS 4. 380.000 Kč</a:t>
            </a:r>
          </a:p>
          <a:p>
            <a:pPr marL="432000" lvl="1" indent="-432000">
              <a:lnSpc>
                <a:spcPct val="150000"/>
              </a:lnSpc>
              <a:spcBef>
                <a:spcPts val="0"/>
              </a:spcBef>
              <a:spcAft>
                <a:spcPts val="0"/>
              </a:spcAft>
              <a:buSzPct val="100000"/>
              <a:buNone/>
            </a:pPr>
            <a:endParaRPr lang="cs-CZ" sz="1600" b="1" u="sng" dirty="0"/>
          </a:p>
          <a:p>
            <a:pPr marL="432000" lvl="1" indent="-432000">
              <a:lnSpc>
                <a:spcPct val="150000"/>
              </a:lnSpc>
              <a:spcBef>
                <a:spcPts val="0"/>
              </a:spcBef>
              <a:spcAft>
                <a:spcPts val="0"/>
              </a:spcAft>
              <a:buSzPct val="100000"/>
              <a:buFont typeface="Wingdings" panose="05000000000000000000" pitchFamily="2" charset="2"/>
              <a:buChar char=""/>
            </a:pPr>
            <a:endParaRPr lang="cs-CZ" sz="1200"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23</a:t>
            </a:fld>
            <a:endParaRPr lang="cs-CZ" dirty="0"/>
          </a:p>
        </p:txBody>
      </p:sp>
    </p:spTree>
    <p:extLst>
      <p:ext uri="{BB962C8B-B14F-4D97-AF65-F5344CB8AC3E}">
        <p14:creationId xmlns:p14="http://schemas.microsoft.com/office/powerpoint/2010/main" val="1349372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ČASOVÉ NASTAVENÍ</a:t>
            </a:r>
          </a:p>
        </p:txBody>
      </p:sp>
      <p:sp>
        <p:nvSpPr>
          <p:cNvPr id="3" name="Zástupný symbol pro obsah 2"/>
          <p:cNvSpPr>
            <a:spLocks noGrp="1"/>
          </p:cNvSpPr>
          <p:nvPr>
            <p:ph idx="1"/>
          </p:nvPr>
        </p:nvSpPr>
        <p:spPr>
          <a:xfrm>
            <a:off x="395536" y="1268760"/>
            <a:ext cx="8568952" cy="5472608"/>
          </a:xfrm>
        </p:spPr>
        <p:txBody>
          <a:bodyPr/>
          <a:lstStyle/>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Vyhlášení výzvy MAS – 12.2. 2018</a:t>
            </a:r>
          </a:p>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Datum zahájení příjmu žádostí o podporu – 12.2. 2018 (4:00 hod.)</a:t>
            </a:r>
          </a:p>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Datum ukončení příjmu žádostí o podporu – 2.5. 2018 (12:00 hod.)</a:t>
            </a:r>
          </a:p>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Maximální délka realizace projektu – 36 měsíců</a:t>
            </a:r>
          </a:p>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Nejzazší datum ukončení fyzické realizace projektu – 31. 4. 2021</a:t>
            </a:r>
          </a:p>
          <a:p>
            <a:pPr marL="432000" lvl="1" indent="-432000">
              <a:lnSpc>
                <a:spcPct val="150000"/>
              </a:lnSpc>
              <a:spcBef>
                <a:spcPts val="0"/>
              </a:spcBef>
              <a:spcAft>
                <a:spcPts val="0"/>
              </a:spcAft>
              <a:buSzPct val="100000"/>
              <a:buFont typeface="Wingdings" panose="05000000000000000000" pitchFamily="2" charset="2"/>
              <a:buChar char=""/>
            </a:pPr>
            <a:endParaRPr lang="cs-CZ" dirty="0"/>
          </a:p>
          <a:p>
            <a:pPr marL="684000" lvl="2" indent="-432000">
              <a:lnSpc>
                <a:spcPct val="150000"/>
              </a:lnSpc>
              <a:spcBef>
                <a:spcPts val="0"/>
              </a:spcBef>
              <a:spcAft>
                <a:spcPts val="0"/>
              </a:spcAft>
              <a:buSzPct val="100000"/>
              <a:buNone/>
            </a:pPr>
            <a:endParaRPr lang="cs-CZ" dirty="0"/>
          </a:p>
          <a:p>
            <a:pPr marL="684000" lvl="2" indent="-432000">
              <a:lnSpc>
                <a:spcPct val="150000"/>
              </a:lnSpc>
              <a:spcBef>
                <a:spcPts val="0"/>
              </a:spcBef>
              <a:spcAft>
                <a:spcPts val="0"/>
              </a:spcAft>
              <a:buSzPct val="100000"/>
              <a:buFont typeface="Wingdings" panose="05000000000000000000" pitchFamily="2" charset="2"/>
              <a:buChar char=""/>
            </a:pPr>
            <a:endParaRPr lang="cs-CZ" dirty="0"/>
          </a:p>
          <a:p>
            <a:pPr marL="432000" lvl="1" indent="-432000">
              <a:lnSpc>
                <a:spcPct val="150000"/>
              </a:lnSpc>
              <a:spcBef>
                <a:spcPts val="0"/>
              </a:spcBef>
              <a:spcAft>
                <a:spcPts val="0"/>
              </a:spcAft>
              <a:buSzPct val="100000"/>
              <a:buFont typeface="Wingdings" panose="05000000000000000000" pitchFamily="2" charset="2"/>
              <a:buChar char=""/>
            </a:pPr>
            <a:endParaRPr lang="cs-CZ" dirty="0"/>
          </a:p>
          <a:p>
            <a:pPr marL="432000" lvl="1" indent="-432000">
              <a:lnSpc>
                <a:spcPct val="150000"/>
              </a:lnSpc>
              <a:spcBef>
                <a:spcPts val="0"/>
              </a:spcBef>
              <a:spcAft>
                <a:spcPts val="0"/>
              </a:spcAft>
              <a:buSzPct val="100000"/>
              <a:buNone/>
            </a:pPr>
            <a:endParaRPr lang="cs-CZ" sz="1600" b="1" u="sng" dirty="0"/>
          </a:p>
          <a:p>
            <a:pPr marL="432000" lvl="1" indent="-432000">
              <a:lnSpc>
                <a:spcPct val="150000"/>
              </a:lnSpc>
              <a:spcBef>
                <a:spcPts val="0"/>
              </a:spcBef>
              <a:spcAft>
                <a:spcPts val="0"/>
              </a:spcAft>
              <a:buSzPct val="100000"/>
              <a:buFont typeface="Wingdings" panose="05000000000000000000" pitchFamily="2" charset="2"/>
              <a:buChar char=""/>
            </a:pPr>
            <a:endParaRPr lang="cs-CZ" sz="1200"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24</a:t>
            </a:fld>
            <a:endParaRPr lang="cs-CZ" dirty="0"/>
          </a:p>
        </p:txBody>
      </p:sp>
    </p:spTree>
    <p:extLst>
      <p:ext uri="{BB962C8B-B14F-4D97-AF65-F5344CB8AC3E}">
        <p14:creationId xmlns:p14="http://schemas.microsoft.com/office/powerpoint/2010/main" val="13493726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44744"/>
            <a:ext cx="8424000" cy="1080000"/>
          </a:xfrm>
        </p:spPr>
        <p:txBody>
          <a:bodyPr/>
          <a:lstStyle/>
          <a:p>
            <a:r>
              <a:rPr lang="cs-CZ" dirty="0"/>
              <a:t>Míra podpory - zjednodušeně</a:t>
            </a:r>
          </a:p>
        </p:txBody>
      </p:sp>
      <p:sp>
        <p:nvSpPr>
          <p:cNvPr id="3" name="Zástupný symbol pro obsah 2"/>
          <p:cNvSpPr>
            <a:spLocks noGrp="1"/>
          </p:cNvSpPr>
          <p:nvPr>
            <p:ph idx="1"/>
          </p:nvPr>
        </p:nvSpPr>
        <p:spPr/>
        <p:txBody>
          <a:bodyPr/>
          <a:lstStyle/>
          <a:p>
            <a:r>
              <a:rPr lang="cs-CZ" dirty="0">
                <a:solidFill>
                  <a:schemeClr val="bg2">
                    <a:lumMod val="10000"/>
                  </a:schemeClr>
                </a:solidFill>
              </a:rPr>
              <a:t>Neziskové organizace 100 %</a:t>
            </a:r>
          </a:p>
          <a:p>
            <a:r>
              <a:rPr lang="cs-CZ" dirty="0">
                <a:solidFill>
                  <a:schemeClr val="bg2">
                    <a:lumMod val="10000"/>
                  </a:schemeClr>
                </a:solidFill>
              </a:rPr>
              <a:t>Školy a školská zařízení 100 %</a:t>
            </a:r>
          </a:p>
          <a:p>
            <a:r>
              <a:rPr lang="cs-CZ" dirty="0">
                <a:solidFill>
                  <a:schemeClr val="bg2">
                    <a:lumMod val="10000"/>
                  </a:schemeClr>
                </a:solidFill>
              </a:rPr>
              <a:t>Obce a příspěvkové organizace zřizované obcemi, dobrovolné svazky obcí 95 %</a:t>
            </a:r>
          </a:p>
          <a:p>
            <a:r>
              <a:rPr lang="cs-CZ" dirty="0">
                <a:solidFill>
                  <a:schemeClr val="bg2">
                    <a:lumMod val="10000"/>
                  </a:schemeClr>
                </a:solidFill>
              </a:rPr>
              <a:t>Ostatní subjekty 85 %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25</a:t>
            </a:fld>
            <a:endParaRPr lang="cs-CZ" dirty="0"/>
          </a:p>
        </p:txBody>
      </p:sp>
    </p:spTree>
    <p:extLst>
      <p:ext uri="{BB962C8B-B14F-4D97-AF65-F5344CB8AC3E}">
        <p14:creationId xmlns:p14="http://schemas.microsoft.com/office/powerpoint/2010/main" val="280614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bg2">
                    <a:lumMod val="10000"/>
                  </a:schemeClr>
                </a:solidFill>
              </a:rPr>
              <a:t>Celkové způsobilé výdaje projektu</a:t>
            </a:r>
          </a:p>
        </p:txBody>
      </p:sp>
      <p:sp>
        <p:nvSpPr>
          <p:cNvPr id="3" name="Zástupný symbol pro obsah 2"/>
          <p:cNvSpPr>
            <a:spLocks noGrp="1"/>
          </p:cNvSpPr>
          <p:nvPr>
            <p:ph idx="1"/>
          </p:nvPr>
        </p:nvSpPr>
        <p:spPr/>
        <p:txBody>
          <a:bodyPr/>
          <a:lstStyle/>
          <a:p>
            <a:r>
              <a:rPr lang="cs-CZ" dirty="0">
                <a:solidFill>
                  <a:schemeClr val="bg2">
                    <a:lumMod val="10000"/>
                  </a:schemeClr>
                </a:solidFill>
              </a:rPr>
              <a:t>Minimální výše celkových způsobilých výdajů projektu: 400.000,-- Kč</a:t>
            </a:r>
          </a:p>
          <a:p>
            <a:r>
              <a:rPr lang="cs-CZ" dirty="0">
                <a:solidFill>
                  <a:schemeClr val="bg2">
                    <a:lumMod val="10000"/>
                  </a:schemeClr>
                </a:solidFill>
              </a:rPr>
              <a:t>Maximální výše celkových způsobilých výdajů projektu: 1.000.000,-- Kč</a:t>
            </a:r>
          </a:p>
          <a:p>
            <a:endParaRPr lang="cs-CZ" dirty="0">
              <a:solidFill>
                <a:schemeClr val="bg2">
                  <a:lumMod val="10000"/>
                </a:schemeClr>
              </a:solidFill>
            </a:endParaRPr>
          </a:p>
          <a:p>
            <a:endParaRPr lang="cs-CZ" dirty="0">
              <a:solidFill>
                <a:schemeClr val="bg2">
                  <a:lumMod val="10000"/>
                </a:schemeClr>
              </a:solidFill>
            </a:endParaRPr>
          </a:p>
          <a:p>
            <a:r>
              <a:rPr lang="cs-CZ" dirty="0">
                <a:solidFill>
                  <a:schemeClr val="bg2">
                    <a:lumMod val="10000"/>
                  </a:schemeClr>
                </a:solidFill>
              </a:rPr>
              <a:t>Ex ante a ex post</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26</a:t>
            </a:fld>
            <a:endParaRPr lang="cs-CZ" dirty="0"/>
          </a:p>
        </p:txBody>
      </p:sp>
      <p:sp>
        <p:nvSpPr>
          <p:cNvPr id="5" name="Nadpis 1"/>
          <p:cNvSpPr txBox="1">
            <a:spLocks/>
          </p:cNvSpPr>
          <p:nvPr/>
        </p:nvSpPr>
        <p:spPr>
          <a:xfrm>
            <a:off x="395536" y="3645024"/>
            <a:ext cx="8424000" cy="1080000"/>
          </a:xfrm>
          <a:prstGeom prst="rect">
            <a:avLst/>
          </a:prstGeom>
        </p:spPr>
        <p:txBody>
          <a:bodyPr vert="horz" lIns="36000" tIns="0" rIns="36000" bIns="0" rtlCol="0" anchor="ctr" anchorCtr="0">
            <a:noAutofit/>
          </a:bodyPr>
          <a:lst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a:lstStyle>
          <a:p>
            <a:r>
              <a:rPr lang="cs-CZ" dirty="0">
                <a:solidFill>
                  <a:schemeClr val="bg2">
                    <a:lumMod val="10000"/>
                  </a:schemeClr>
                </a:solidFill>
              </a:rPr>
              <a:t>Forma financování</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44744"/>
            <a:ext cx="8424000" cy="1080000"/>
          </a:xfrm>
        </p:spPr>
        <p:txBody>
          <a:bodyPr/>
          <a:lstStyle/>
          <a:p>
            <a:r>
              <a:rPr lang="cs-CZ" dirty="0"/>
              <a:t>Vymezení Oprávněných žadatelů</a:t>
            </a:r>
          </a:p>
        </p:txBody>
      </p:sp>
      <p:sp>
        <p:nvSpPr>
          <p:cNvPr id="3" name="Zástupný symbol pro obsah 2"/>
          <p:cNvSpPr>
            <a:spLocks noGrp="1"/>
          </p:cNvSpPr>
          <p:nvPr>
            <p:ph idx="1"/>
          </p:nvPr>
        </p:nvSpPr>
        <p:spPr/>
        <p:txBody>
          <a:bodyPr/>
          <a:lstStyle/>
          <a:p>
            <a:r>
              <a:rPr lang="cs-CZ" dirty="0">
                <a:solidFill>
                  <a:schemeClr val="bg2">
                    <a:lumMod val="10000"/>
                  </a:schemeClr>
                </a:solidFill>
              </a:rPr>
              <a:t>osoba – registrovaný subjekt v ČR</a:t>
            </a:r>
          </a:p>
          <a:p>
            <a:r>
              <a:rPr lang="cs-CZ" dirty="0">
                <a:solidFill>
                  <a:schemeClr val="bg2">
                    <a:lumMod val="10000"/>
                  </a:schemeClr>
                </a:solidFill>
              </a:rPr>
              <a:t>osoba, která má aktivní datovou schránku </a:t>
            </a:r>
          </a:p>
          <a:p>
            <a:r>
              <a:rPr lang="cs-CZ" dirty="0">
                <a:solidFill>
                  <a:schemeClr val="bg2">
                    <a:lumMod val="10000"/>
                  </a:schemeClr>
                </a:solidFill>
              </a:rPr>
              <a:t>osoba, která nepatří mezi subjekty, které se nemohou výzvy účastnit z důvodů insolvence, pokut, dluhu…</a:t>
            </a:r>
          </a:p>
          <a:p>
            <a:r>
              <a:rPr lang="cs-CZ" dirty="0">
                <a:solidFill>
                  <a:schemeClr val="bg2">
                    <a:lumMod val="10000"/>
                  </a:schemeClr>
                </a:solidFill>
              </a:rPr>
              <a:t>Místní akční skupina; Obce; Dobrovolné svazky obcí; Organizace zřizované obcemi; Organizace zřizované kraji, Příspěvkové organizace; Nestátní neziskové organizace; OSVČ; Poradenské a vzdělávací instituce; Školy a školská zařízení, profesní a podnikatelská sdružení.</a:t>
            </a:r>
          </a:p>
          <a:p>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27</a:t>
            </a:fld>
            <a:endParaRPr lang="cs-CZ" dirty="0"/>
          </a:p>
        </p:txBody>
      </p:sp>
    </p:spTree>
    <p:extLst>
      <p:ext uri="{BB962C8B-B14F-4D97-AF65-F5344CB8AC3E}">
        <p14:creationId xmlns:p14="http://schemas.microsoft.com/office/powerpoint/2010/main" val="2806145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44744"/>
            <a:ext cx="8424000" cy="1080000"/>
          </a:xfrm>
        </p:spPr>
        <p:txBody>
          <a:bodyPr/>
          <a:lstStyle/>
          <a:p>
            <a:r>
              <a:rPr lang="cs-CZ" dirty="0"/>
              <a:t>Vymezení Oprávněných Partnerů</a:t>
            </a:r>
          </a:p>
        </p:txBody>
      </p:sp>
      <p:sp>
        <p:nvSpPr>
          <p:cNvPr id="3" name="Zástupný symbol pro obsah 2"/>
          <p:cNvSpPr>
            <a:spLocks noGrp="1"/>
          </p:cNvSpPr>
          <p:nvPr>
            <p:ph idx="1"/>
          </p:nvPr>
        </p:nvSpPr>
        <p:spPr/>
        <p:txBody>
          <a:bodyPr/>
          <a:lstStyle/>
          <a:p>
            <a:r>
              <a:rPr lang="cs-CZ" dirty="0">
                <a:solidFill>
                  <a:schemeClr val="bg2">
                    <a:lumMod val="10000"/>
                  </a:schemeClr>
                </a:solidFill>
              </a:rPr>
              <a:t>Partneři s finančním příspěvkem</a:t>
            </a:r>
          </a:p>
          <a:p>
            <a:pPr lvl="1"/>
            <a:r>
              <a:rPr lang="cs-CZ" dirty="0">
                <a:solidFill>
                  <a:schemeClr val="bg2">
                    <a:lumMod val="10000"/>
                  </a:schemeClr>
                </a:solidFill>
              </a:rPr>
              <a:t>Omezení specifikovaná u územně samosprávních celků, příspěvkových organizací a jiné zřizované organizace (viz dále)</a:t>
            </a:r>
          </a:p>
          <a:p>
            <a:r>
              <a:rPr lang="cs-CZ" dirty="0">
                <a:solidFill>
                  <a:schemeClr val="bg2">
                    <a:lumMod val="10000"/>
                  </a:schemeClr>
                </a:solidFill>
              </a:rPr>
              <a:t>Partneři bez finančního příspěvku</a:t>
            </a:r>
          </a:p>
          <a:p>
            <a:pPr lvl="1"/>
            <a:r>
              <a:rPr lang="cs-CZ" dirty="0">
                <a:solidFill>
                  <a:schemeClr val="bg2">
                    <a:lumMod val="10000"/>
                  </a:schemeClr>
                </a:solidFill>
              </a:rPr>
              <a:t>Podílí se na realizaci věcných aktivit projektu, není mu poskytován žádný finanční příspěvek za účast při realizaci projektu</a:t>
            </a:r>
          </a:p>
          <a:p>
            <a:r>
              <a:rPr lang="cs-CZ" dirty="0">
                <a:solidFill>
                  <a:schemeClr val="bg2">
                    <a:lumMod val="10000"/>
                  </a:schemeClr>
                </a:solidFill>
              </a:rPr>
              <a:t>Partnerem </a:t>
            </a:r>
            <a:r>
              <a:rPr lang="cs-CZ" b="1" dirty="0">
                <a:solidFill>
                  <a:schemeClr val="bg2">
                    <a:lumMod val="10000"/>
                  </a:schemeClr>
                </a:solidFill>
              </a:rPr>
              <a:t>není subjekt </a:t>
            </a:r>
            <a:r>
              <a:rPr lang="cs-CZ" dirty="0">
                <a:solidFill>
                  <a:schemeClr val="bg2">
                    <a:lumMod val="10000"/>
                  </a:schemeClr>
                </a:solidFill>
              </a:rPr>
              <a:t>v dodavatelském či odběratelském vztahu k příjemci dotace</a:t>
            </a:r>
          </a:p>
          <a:p>
            <a:r>
              <a:rPr lang="cs-CZ" dirty="0">
                <a:solidFill>
                  <a:schemeClr val="bg2">
                    <a:lumMod val="10000"/>
                  </a:schemeClr>
                </a:solidFill>
              </a:rPr>
              <a:t>Partnerem nesmí být organizátoři příměstských táborů – jedná se o dodavatele</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28</a:t>
            </a:fld>
            <a:endParaRPr lang="cs-CZ" dirty="0"/>
          </a:p>
        </p:txBody>
      </p:sp>
    </p:spTree>
    <p:extLst>
      <p:ext uri="{BB962C8B-B14F-4D97-AF65-F5344CB8AC3E}">
        <p14:creationId xmlns:p14="http://schemas.microsoft.com/office/powerpoint/2010/main" val="280614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44744"/>
            <a:ext cx="8424000" cy="1080000"/>
          </a:xfrm>
        </p:spPr>
        <p:txBody>
          <a:bodyPr/>
          <a:lstStyle/>
          <a:p>
            <a:r>
              <a:rPr lang="cs-CZ" dirty="0">
                <a:solidFill>
                  <a:schemeClr val="bg2">
                    <a:lumMod val="10000"/>
                  </a:schemeClr>
                </a:solidFill>
              </a:rPr>
              <a:t>Vymezení Oprávněných Partnerů</a:t>
            </a:r>
            <a:br>
              <a:rPr lang="cs-CZ" dirty="0">
                <a:solidFill>
                  <a:schemeClr val="bg2">
                    <a:lumMod val="10000"/>
                  </a:schemeClr>
                </a:solidFill>
              </a:rPr>
            </a:br>
            <a:r>
              <a:rPr lang="cs-CZ" sz="2000" dirty="0">
                <a:solidFill>
                  <a:schemeClr val="bg2">
                    <a:lumMod val="10000"/>
                  </a:schemeClr>
                </a:solidFill>
              </a:rPr>
              <a:t>Omezení pro partnerství u územně samosprávných celků a jimi zřizovaných </a:t>
            </a:r>
            <a:r>
              <a:rPr lang="cs-CZ" sz="2000" dirty="0" err="1">
                <a:solidFill>
                  <a:schemeClr val="bg2">
                    <a:lumMod val="10000"/>
                  </a:schemeClr>
                </a:solidFill>
              </a:rPr>
              <a:t>org</a:t>
            </a:r>
            <a:r>
              <a:rPr lang="cs-CZ" sz="2000" dirty="0">
                <a:solidFill>
                  <a:schemeClr val="bg2">
                    <a:lumMod val="10000"/>
                  </a:schemeClr>
                </a:solidFill>
              </a:rPr>
              <a:t>. (obecná část pravidel)</a:t>
            </a:r>
          </a:p>
        </p:txBody>
      </p:sp>
      <p:sp>
        <p:nvSpPr>
          <p:cNvPr id="3" name="Zástupný symbol pro obsah 2"/>
          <p:cNvSpPr>
            <a:spLocks noGrp="1"/>
          </p:cNvSpPr>
          <p:nvPr>
            <p:ph idx="1"/>
          </p:nvPr>
        </p:nvSpPr>
        <p:spPr>
          <a:xfrm>
            <a:off x="467544" y="1772816"/>
            <a:ext cx="8064000" cy="4320000"/>
          </a:xfrm>
        </p:spPr>
        <p:txBody>
          <a:bodyPr/>
          <a:lstStyle/>
          <a:p>
            <a:r>
              <a:rPr lang="cs-CZ" sz="2000" dirty="0">
                <a:solidFill>
                  <a:schemeClr val="bg2">
                    <a:lumMod val="10000"/>
                  </a:schemeClr>
                </a:solidFill>
              </a:rPr>
              <a:t>Územní samosprávné celky a jimi zřizované organizace mohou být partnery s finančním příspěvkem pouze v projektech, </a:t>
            </a:r>
            <a:r>
              <a:rPr lang="cs-CZ" sz="2000" u="sng" dirty="0">
                <a:solidFill>
                  <a:schemeClr val="bg2">
                    <a:lumMod val="10000"/>
                  </a:schemeClr>
                </a:solidFill>
              </a:rPr>
              <a:t>kde vzájemný vztah příjemce a daného partnera umožňuje poskytování prostředků z rozpočtu příjemce do rozpočtu partnera </a:t>
            </a:r>
            <a:r>
              <a:rPr lang="cs-CZ" sz="2000" dirty="0">
                <a:solidFill>
                  <a:schemeClr val="bg2">
                    <a:lumMod val="10000"/>
                  </a:schemeClr>
                </a:solidFill>
              </a:rPr>
              <a:t>v souladu s platnými právními předpisy, zejména zákonem č. 250/2000 Sb., o rozpočtových pravidlech územních rozpočtů. </a:t>
            </a:r>
          </a:p>
          <a:p>
            <a:r>
              <a:rPr lang="cs-CZ" sz="2000" dirty="0">
                <a:solidFill>
                  <a:schemeClr val="bg2">
                    <a:lumMod val="10000"/>
                  </a:schemeClr>
                </a:solidFill>
              </a:rPr>
              <a:t>Příspěvková organizace územně samosprávného celku nemůže být partnerem s finančním příspěvkem, pokud by se nejednalo o předmět činnosti definovaný v její zřizovací listině. </a:t>
            </a:r>
          </a:p>
          <a:p>
            <a:r>
              <a:rPr lang="cs-CZ" sz="2000" dirty="0">
                <a:solidFill>
                  <a:schemeClr val="bg2">
                    <a:lumMod val="10000"/>
                  </a:schemeClr>
                </a:solidFill>
              </a:rPr>
              <a:t>Příspěvkové organizace územně samosprávného celku nemohou mít za partnera s finančním příspěvkem svého zřizovatele</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29</a:t>
            </a:fld>
            <a:endParaRPr lang="cs-CZ" dirty="0"/>
          </a:p>
        </p:txBody>
      </p:sp>
    </p:spTree>
    <p:extLst>
      <p:ext uri="{BB962C8B-B14F-4D97-AF65-F5344CB8AC3E}">
        <p14:creationId xmlns:p14="http://schemas.microsoft.com/office/powerpoint/2010/main" val="3357068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8490BA-1855-4183-9D03-2A219325F180}"/>
              </a:ext>
            </a:extLst>
          </p:cNvPr>
          <p:cNvSpPr>
            <a:spLocks noGrp="1"/>
          </p:cNvSpPr>
          <p:nvPr>
            <p:ph type="title"/>
          </p:nvPr>
        </p:nvSpPr>
        <p:spPr>
          <a:xfrm>
            <a:off x="467967" y="2204864"/>
            <a:ext cx="8424000" cy="1080000"/>
          </a:xfrm>
        </p:spPr>
        <p:txBody>
          <a:bodyPr/>
          <a:lstStyle/>
          <a:p>
            <a:pPr algn="ctr"/>
            <a:r>
              <a:rPr lang="cs-CZ" sz="4000" dirty="0">
                <a:solidFill>
                  <a:schemeClr val="bg2">
                    <a:lumMod val="10000"/>
                  </a:schemeClr>
                </a:solidFill>
              </a:rPr>
              <a:t>Podmínky výzvy</a:t>
            </a:r>
            <a:br>
              <a:rPr lang="cs-CZ" sz="4000" dirty="0"/>
            </a:br>
            <a:r>
              <a:rPr lang="cs-CZ" sz="4000" dirty="0"/>
              <a:t> </a:t>
            </a:r>
            <a:br>
              <a:rPr lang="cs-CZ" sz="4000" dirty="0"/>
            </a:br>
            <a:r>
              <a:rPr lang="cs-CZ" dirty="0">
                <a:solidFill>
                  <a:schemeClr val="bg2">
                    <a:lumMod val="10000"/>
                  </a:schemeClr>
                </a:solidFill>
              </a:rPr>
              <a:t>Získání kompetencí pro efektivní začlenění na trhu práce</a:t>
            </a:r>
          </a:p>
        </p:txBody>
      </p:sp>
      <p:sp>
        <p:nvSpPr>
          <p:cNvPr id="4" name="Zástupný symbol pro číslo snímku 3">
            <a:extLst>
              <a:ext uri="{FF2B5EF4-FFF2-40B4-BE49-F238E27FC236}">
                <a16:creationId xmlns:a16="http://schemas.microsoft.com/office/drawing/2014/main" id="{8A111DBD-BEFC-464E-A557-ECDDF47DBC37}"/>
              </a:ext>
            </a:extLst>
          </p:cNvPr>
          <p:cNvSpPr>
            <a:spLocks noGrp="1"/>
          </p:cNvSpPr>
          <p:nvPr>
            <p:ph type="sldNum" sz="quarter" idx="12"/>
          </p:nvPr>
        </p:nvSpPr>
        <p:spPr/>
        <p:txBody>
          <a:bodyPr/>
          <a:lstStyle/>
          <a:p>
            <a:fld id="{479BF083-4774-43B1-9AB0-5CC1AC5DD8EE}" type="slidenum">
              <a:rPr lang="cs-CZ" smtClean="0"/>
              <a:pPr/>
              <a:t>3</a:t>
            </a:fld>
            <a:endParaRPr lang="cs-CZ" dirty="0"/>
          </a:p>
        </p:txBody>
      </p:sp>
    </p:spTree>
    <p:extLst>
      <p:ext uri="{BB962C8B-B14F-4D97-AF65-F5344CB8AC3E}">
        <p14:creationId xmlns:p14="http://schemas.microsoft.com/office/powerpoint/2010/main" val="19417544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44744"/>
            <a:ext cx="8424000" cy="1080000"/>
          </a:xfrm>
        </p:spPr>
        <p:txBody>
          <a:bodyPr/>
          <a:lstStyle/>
          <a:p>
            <a:r>
              <a:rPr lang="cs-CZ" dirty="0">
                <a:solidFill>
                  <a:schemeClr val="bg2">
                    <a:lumMod val="10000"/>
                  </a:schemeClr>
                </a:solidFill>
              </a:rPr>
              <a:t>Veřejná podpora</a:t>
            </a:r>
          </a:p>
        </p:txBody>
      </p:sp>
      <p:sp>
        <p:nvSpPr>
          <p:cNvPr id="3" name="Zástupný symbol pro obsah 2"/>
          <p:cNvSpPr>
            <a:spLocks noGrp="1"/>
          </p:cNvSpPr>
          <p:nvPr>
            <p:ph idx="1"/>
          </p:nvPr>
        </p:nvSpPr>
        <p:spPr/>
        <p:txBody>
          <a:bodyPr/>
          <a:lstStyle/>
          <a:p>
            <a:r>
              <a:rPr lang="cs-CZ" dirty="0">
                <a:solidFill>
                  <a:schemeClr val="bg2">
                    <a:lumMod val="10000"/>
                  </a:schemeClr>
                </a:solidFill>
              </a:rPr>
              <a:t>Dle obecných pravidel</a:t>
            </a:r>
          </a:p>
          <a:p>
            <a:r>
              <a:rPr lang="cs-CZ" dirty="0">
                <a:solidFill>
                  <a:schemeClr val="bg2">
                    <a:lumMod val="10000"/>
                  </a:schemeClr>
                </a:solidFill>
              </a:rPr>
              <a:t>Vyhlašovatel nad rámec pravidel stanovených právními předpisy pro tuto výzvu stanovuje, že prostředky, jež budou naplňovat znaky veřejné podpory, budou příjemci podpory, jeho partnerům, či dalším subjektům, poskytovány v režimu podpory </a:t>
            </a:r>
            <a:r>
              <a:rPr lang="cs-CZ" b="1" dirty="0">
                <a:solidFill>
                  <a:schemeClr val="bg2">
                    <a:lumMod val="10000"/>
                  </a:schemeClr>
                </a:solidFill>
              </a:rPr>
              <a:t>de </a:t>
            </a:r>
            <a:r>
              <a:rPr lang="cs-CZ" b="1" dirty="0" err="1">
                <a:solidFill>
                  <a:schemeClr val="bg2">
                    <a:lumMod val="10000"/>
                  </a:schemeClr>
                </a:solidFill>
              </a:rPr>
              <a:t>minimis</a:t>
            </a:r>
            <a:r>
              <a:rPr lang="cs-CZ" dirty="0">
                <a:solidFill>
                  <a:schemeClr val="bg2">
                    <a:lumMod val="10000"/>
                  </a:schemeClr>
                </a:solidFill>
              </a:rPr>
              <a:t> nebo v režimu příslušné kategorie blokové výjimky.</a:t>
            </a:r>
          </a:p>
          <a:p>
            <a:r>
              <a:rPr lang="cs-CZ" dirty="0">
                <a:solidFill>
                  <a:schemeClr val="bg2">
                    <a:lumMod val="10000"/>
                  </a:schemeClr>
                </a:solidFill>
              </a:rPr>
              <a:t>Nelze kombinovat více režimů veřejné podpory.</a:t>
            </a:r>
          </a:p>
          <a:p>
            <a:pPr>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30</a:t>
            </a:fld>
            <a:endParaRPr lang="cs-CZ" dirty="0"/>
          </a:p>
        </p:txBody>
      </p:sp>
    </p:spTree>
    <p:extLst>
      <p:ext uri="{BB962C8B-B14F-4D97-AF65-F5344CB8AC3E}">
        <p14:creationId xmlns:p14="http://schemas.microsoft.com/office/powerpoint/2010/main" val="6342099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bg2">
                    <a:lumMod val="10000"/>
                  </a:schemeClr>
                </a:solidFill>
              </a:rPr>
              <a:t>Věcné zaměření - východiska</a:t>
            </a:r>
          </a:p>
        </p:txBody>
      </p:sp>
      <p:sp>
        <p:nvSpPr>
          <p:cNvPr id="3" name="Zástupný symbol pro obsah 2"/>
          <p:cNvSpPr>
            <a:spLocks noGrp="1"/>
          </p:cNvSpPr>
          <p:nvPr>
            <p:ph idx="1"/>
          </p:nvPr>
        </p:nvSpPr>
        <p:spPr/>
        <p:txBody>
          <a:bodyPr/>
          <a:lstStyle/>
          <a:p>
            <a:r>
              <a:rPr lang="cs-CZ" dirty="0">
                <a:solidFill>
                  <a:schemeClr val="bg2">
                    <a:lumMod val="10000"/>
                  </a:schemeClr>
                </a:solidFill>
              </a:rPr>
              <a:t>Vychází ze Strategie komunitně vedeného místního rozvoje MAS Slezská brána </a:t>
            </a:r>
          </a:p>
          <a:p>
            <a:r>
              <a:rPr lang="cs-CZ" dirty="0">
                <a:solidFill>
                  <a:schemeClr val="bg2">
                    <a:lumMod val="10000"/>
                  </a:schemeClr>
                </a:solidFill>
              </a:rPr>
              <a:t>Cílem je podpora prorodinných opatření</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31</a:t>
            </a:fld>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0000" y="260768"/>
            <a:ext cx="8424000" cy="1080000"/>
          </a:xfrm>
        </p:spPr>
        <p:txBody>
          <a:bodyPr/>
          <a:lstStyle/>
          <a:p>
            <a:r>
              <a:rPr lang="cs-CZ" dirty="0"/>
              <a:t>Věcné zaměření  - Aktivity</a:t>
            </a:r>
          </a:p>
        </p:txBody>
      </p:sp>
      <p:sp>
        <p:nvSpPr>
          <p:cNvPr id="3" name="Zástupný symbol pro obsah 2"/>
          <p:cNvSpPr>
            <a:spLocks noGrp="1"/>
          </p:cNvSpPr>
          <p:nvPr>
            <p:ph idx="1"/>
          </p:nvPr>
        </p:nvSpPr>
        <p:spPr/>
        <p:txBody>
          <a:bodyPr/>
          <a:lstStyle/>
          <a:p>
            <a:r>
              <a:rPr lang="cs-CZ" dirty="0">
                <a:solidFill>
                  <a:schemeClr val="bg2">
                    <a:lumMod val="10000"/>
                  </a:schemeClr>
                </a:solidFill>
              </a:rPr>
              <a:t>Příměstské tábory</a:t>
            </a:r>
          </a:p>
          <a:p>
            <a:r>
              <a:rPr lang="cs-CZ" dirty="0">
                <a:solidFill>
                  <a:schemeClr val="bg2">
                    <a:lumMod val="10000"/>
                  </a:schemeClr>
                </a:solidFill>
              </a:rPr>
              <a:t>Společná doprava dětí do/ze škol, dětské skupiny či příměstského tábora (jako součást projektu na příměstské tábory)</a:t>
            </a:r>
          </a:p>
          <a:p>
            <a:r>
              <a:rPr lang="cs-CZ" dirty="0">
                <a:solidFill>
                  <a:schemeClr val="bg2">
                    <a:lumMod val="10000"/>
                  </a:schemeClr>
                </a:solidFill>
              </a:rPr>
              <a:t>Doprovody na kroužky a zájmové aktivity</a:t>
            </a:r>
          </a:p>
          <a:p>
            <a:r>
              <a:rPr lang="cs-CZ" dirty="0">
                <a:solidFill>
                  <a:schemeClr val="bg2">
                    <a:lumMod val="10000"/>
                  </a:schemeClr>
                </a:solidFill>
              </a:rPr>
              <a:t>Dětské skupiny</a:t>
            </a:r>
          </a:p>
          <a:p>
            <a:r>
              <a:rPr lang="cs-CZ" dirty="0">
                <a:solidFill>
                  <a:schemeClr val="bg2">
                    <a:lumMod val="10000"/>
                  </a:schemeClr>
                </a:solidFill>
              </a:rPr>
              <a:t>zřízení zařízení péče o děti zajišťující péči o děti v době mimo školní vyučování (ranní či odpolední pobyt) mimo režim vyhlášky 74/2005</a:t>
            </a:r>
          </a:p>
          <a:p>
            <a:r>
              <a:rPr lang="cs-CZ" sz="1800" dirty="0">
                <a:solidFill>
                  <a:schemeClr val="bg2">
                    <a:lumMod val="10000"/>
                  </a:schemeClr>
                </a:solidFill>
              </a:rPr>
              <a:t>Blíže přílohy č. 3 výzvy </a:t>
            </a:r>
          </a:p>
          <a:p>
            <a:endParaRPr lang="cs-CZ" dirty="0">
              <a:solidFill>
                <a:srgbClr val="FF0000"/>
              </a:solidFill>
            </a:endParaRP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32</a:t>
            </a:fld>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0000" y="260768"/>
            <a:ext cx="8424000" cy="1080000"/>
          </a:xfrm>
        </p:spPr>
        <p:txBody>
          <a:bodyPr/>
          <a:lstStyle/>
          <a:p>
            <a:r>
              <a:rPr lang="cs-CZ" dirty="0">
                <a:solidFill>
                  <a:schemeClr val="bg2">
                    <a:lumMod val="10000"/>
                  </a:schemeClr>
                </a:solidFill>
              </a:rPr>
              <a:t>Věcné zaměření  - Aktivity</a:t>
            </a:r>
          </a:p>
        </p:txBody>
      </p:sp>
      <p:sp>
        <p:nvSpPr>
          <p:cNvPr id="3" name="Zástupný symbol pro obsah 2"/>
          <p:cNvSpPr>
            <a:spLocks noGrp="1"/>
          </p:cNvSpPr>
          <p:nvPr>
            <p:ph idx="1"/>
          </p:nvPr>
        </p:nvSpPr>
        <p:spPr/>
        <p:txBody>
          <a:bodyPr/>
          <a:lstStyle/>
          <a:p>
            <a:r>
              <a:rPr lang="cs-CZ" dirty="0">
                <a:solidFill>
                  <a:schemeClr val="bg2">
                    <a:lumMod val="10000"/>
                  </a:schemeClr>
                </a:solidFill>
              </a:rPr>
              <a:t>Podpora pouze aktivit, které mají přímý dopad na cílové skupiny, tj. aktivity zaměřené na přímou práci s cílovou skupinou tj. zajištění služeb pro cílovou skupinu.</a:t>
            </a:r>
          </a:p>
          <a:p>
            <a:r>
              <a:rPr lang="cs-CZ" dirty="0">
                <a:solidFill>
                  <a:schemeClr val="bg2">
                    <a:lumMod val="10000"/>
                  </a:schemeClr>
                </a:solidFill>
              </a:rPr>
              <a:t>Animační akce (jednorázové zábavné či výchovné akce pro děti) zaměřené na rozvoj kompetencí dětí v oblastech, které přispívají k naplňování principu strategie CLLD zaměstnanost, udržitelný rozvoj, rodina</a:t>
            </a:r>
          </a:p>
          <a:p>
            <a:r>
              <a:rPr lang="cs-CZ" dirty="0">
                <a:solidFill>
                  <a:schemeClr val="bg2">
                    <a:lumMod val="10000"/>
                  </a:schemeClr>
                </a:solidFill>
              </a:rPr>
              <a:t>Doporučení 10 dětí na osobu; min. 2 osoby na turnus/skupinu dětí; 1 animační akce za turnus/týden</a:t>
            </a:r>
          </a:p>
          <a:p>
            <a:pPr>
              <a:buNone/>
            </a:pPr>
            <a:endParaRPr lang="cs-CZ" dirty="0"/>
          </a:p>
          <a:p>
            <a:endParaRPr lang="cs-CZ" dirty="0">
              <a:solidFill>
                <a:srgbClr val="FF0000"/>
              </a:solidFill>
            </a:endParaRP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33</a:t>
            </a:fld>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0000" y="260768"/>
            <a:ext cx="8424000" cy="1080000"/>
          </a:xfrm>
        </p:spPr>
        <p:txBody>
          <a:bodyPr/>
          <a:lstStyle/>
          <a:p>
            <a:r>
              <a:rPr lang="cs-CZ" dirty="0">
                <a:solidFill>
                  <a:schemeClr val="bg2">
                    <a:lumMod val="10000"/>
                  </a:schemeClr>
                </a:solidFill>
              </a:rPr>
              <a:t>Věcné zaměření  - nepodporuje</a:t>
            </a:r>
          </a:p>
        </p:txBody>
      </p:sp>
      <p:sp>
        <p:nvSpPr>
          <p:cNvPr id="3" name="Zástupný symbol pro obsah 2"/>
          <p:cNvSpPr>
            <a:spLocks noGrp="1"/>
          </p:cNvSpPr>
          <p:nvPr>
            <p:ph idx="1"/>
          </p:nvPr>
        </p:nvSpPr>
        <p:spPr/>
        <p:txBody>
          <a:bodyPr/>
          <a:lstStyle/>
          <a:p>
            <a:r>
              <a:rPr lang="cs-CZ" dirty="0">
                <a:solidFill>
                  <a:srgbClr val="FF0000"/>
                </a:solidFill>
              </a:rPr>
              <a:t>Nepodporované aktivity:</a:t>
            </a:r>
            <a:endParaRPr lang="cs-CZ" dirty="0"/>
          </a:p>
          <a:p>
            <a:pPr lvl="1"/>
            <a:r>
              <a:rPr lang="cs-CZ" dirty="0">
                <a:solidFill>
                  <a:schemeClr val="bg2">
                    <a:lumMod val="10000"/>
                  </a:schemeClr>
                </a:solidFill>
              </a:rPr>
              <a:t>Volnočasové aktivity </a:t>
            </a:r>
          </a:p>
          <a:p>
            <a:pPr lvl="1"/>
            <a:r>
              <a:rPr lang="pl-PL" dirty="0">
                <a:solidFill>
                  <a:schemeClr val="bg2">
                    <a:lumMod val="10000"/>
                  </a:schemeClr>
                </a:solidFill>
              </a:rPr>
              <a:t>Lesní školky</a:t>
            </a:r>
          </a:p>
          <a:p>
            <a:pPr lvl="1"/>
            <a:r>
              <a:rPr lang="cs-CZ" dirty="0">
                <a:solidFill>
                  <a:schemeClr val="bg2">
                    <a:lumMod val="10000"/>
                  </a:schemeClr>
                </a:solidFill>
              </a:rPr>
              <a:t>Provoz mateřských a rodinných center</a:t>
            </a:r>
          </a:p>
          <a:p>
            <a:pPr lvl="1"/>
            <a:r>
              <a:rPr lang="cs-CZ" dirty="0">
                <a:solidFill>
                  <a:schemeClr val="bg2">
                    <a:lumMod val="10000"/>
                  </a:schemeClr>
                </a:solidFill>
              </a:rPr>
              <a:t>Vzdělávání členů realizačního týmu </a:t>
            </a:r>
          </a:p>
          <a:p>
            <a:pPr marL="414000" lvl="1" indent="0">
              <a:buNone/>
            </a:pPr>
            <a:endParaRPr lang="cs-CZ" dirty="0">
              <a:solidFill>
                <a:srgbClr val="FF0000"/>
              </a:solidFill>
            </a:endParaRP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34</a:t>
            </a:fld>
            <a:endParaRPr lang="cs-CZ" dirty="0"/>
          </a:p>
        </p:txBody>
      </p:sp>
    </p:spTree>
    <p:extLst>
      <p:ext uri="{BB962C8B-B14F-4D97-AF65-F5344CB8AC3E}">
        <p14:creationId xmlns:p14="http://schemas.microsoft.com/office/powerpoint/2010/main" val="28024765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bg2">
                    <a:lumMod val="10000"/>
                  </a:schemeClr>
                </a:solidFill>
              </a:rPr>
              <a:t>Cílové skupiny</a:t>
            </a:r>
          </a:p>
        </p:txBody>
      </p:sp>
      <p:sp>
        <p:nvSpPr>
          <p:cNvPr id="3" name="Zástupný symbol pro obsah 2"/>
          <p:cNvSpPr>
            <a:spLocks noGrp="1"/>
          </p:cNvSpPr>
          <p:nvPr>
            <p:ph idx="1"/>
          </p:nvPr>
        </p:nvSpPr>
        <p:spPr/>
        <p:txBody>
          <a:bodyPr/>
          <a:lstStyle/>
          <a:p>
            <a:r>
              <a:rPr lang="cs-CZ" dirty="0">
                <a:solidFill>
                  <a:schemeClr val="bg2">
                    <a:lumMod val="10000"/>
                  </a:schemeClr>
                </a:solidFill>
              </a:rPr>
              <a:t>Osoby pečující o malé děti (tj. osoby mladší 15 let)	</a:t>
            </a:r>
          </a:p>
          <a:p>
            <a:r>
              <a:rPr lang="cs-CZ" dirty="0">
                <a:solidFill>
                  <a:schemeClr val="bg2">
                    <a:lumMod val="10000"/>
                  </a:schemeClr>
                </a:solidFill>
              </a:rPr>
              <a:t>Rodiče samoživitelé</a:t>
            </a:r>
          </a:p>
          <a:p>
            <a:r>
              <a:rPr lang="cs-CZ" dirty="0">
                <a:solidFill>
                  <a:schemeClr val="bg2">
                    <a:lumMod val="10000"/>
                  </a:schemeClr>
                </a:solidFill>
              </a:rPr>
              <a:t>Osoby vracející se na trh práce po návratu z mateřské/rodičovské dovolené</a:t>
            </a:r>
          </a:p>
          <a:p>
            <a:pPr lvl="1">
              <a:buNone/>
            </a:pPr>
            <a:endParaRPr lang="cs-CZ" dirty="0">
              <a:solidFill>
                <a:schemeClr val="bg2">
                  <a:lumMod val="10000"/>
                </a:schemeClr>
              </a:solidFill>
            </a:endParaRPr>
          </a:p>
          <a:p>
            <a:pPr lvl="1">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35</a:t>
            </a:fld>
            <a:endParaRPr lang="cs-CZ" dirty="0"/>
          </a:p>
        </p:txBody>
      </p:sp>
    </p:spTree>
    <p:extLst>
      <p:ext uri="{BB962C8B-B14F-4D97-AF65-F5344CB8AC3E}">
        <p14:creationId xmlns:p14="http://schemas.microsoft.com/office/powerpoint/2010/main" val="15807320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bg2">
                    <a:lumMod val="10000"/>
                  </a:schemeClr>
                </a:solidFill>
              </a:rPr>
              <a:t>INDIKÁTORY</a:t>
            </a:r>
            <a:r>
              <a:rPr lang="en-US" dirty="0">
                <a:solidFill>
                  <a:schemeClr val="bg2">
                    <a:lumMod val="10000"/>
                  </a:schemeClr>
                </a:solidFill>
              </a:rPr>
              <a:t> – povinné k naplnění</a:t>
            </a:r>
            <a:endParaRPr lang="cs-CZ" dirty="0">
              <a:solidFill>
                <a:schemeClr val="bg2">
                  <a:lumMod val="10000"/>
                </a:schemeClr>
              </a:solidFill>
            </a:endParaRPr>
          </a:p>
        </p:txBody>
      </p:sp>
      <p:sp>
        <p:nvSpPr>
          <p:cNvPr id="3" name="Zástupný symbol pro obsah 2"/>
          <p:cNvSpPr>
            <a:spLocks noGrp="1"/>
          </p:cNvSpPr>
          <p:nvPr>
            <p:ph idx="1"/>
          </p:nvPr>
        </p:nvSpPr>
        <p:spPr/>
        <p:txBody>
          <a:bodyPr/>
          <a:lstStyle/>
          <a:p>
            <a:r>
              <a:rPr lang="cs-CZ" dirty="0">
                <a:solidFill>
                  <a:schemeClr val="bg2">
                    <a:lumMod val="10000"/>
                  </a:schemeClr>
                </a:solidFill>
              </a:rPr>
              <a:t>60000 – Celkový počet účastníků (osoby, výstup)</a:t>
            </a:r>
          </a:p>
          <a:p>
            <a:pPr>
              <a:buNone/>
            </a:pPr>
            <a:r>
              <a:rPr lang="cs-CZ" dirty="0">
                <a:solidFill>
                  <a:schemeClr val="bg2">
                    <a:lumMod val="10000"/>
                  </a:schemeClr>
                </a:solidFill>
              </a:rPr>
              <a:t>	</a:t>
            </a:r>
            <a:r>
              <a:rPr lang="cs-CZ" sz="2000" dirty="0">
                <a:solidFill>
                  <a:schemeClr val="bg2">
                    <a:lumMod val="10000"/>
                  </a:schemeClr>
                </a:solidFill>
              </a:rPr>
              <a:t>Celkový počet osob/účastníků (zaměstnanců, pracovníků implementační struktury, osob cílových skupin apod.), které v rámci projektu získaly jakoukoliv formu podpory, bez ohledu na počet poskytnutých podpor. Každá podpořená osoba se v rámci projektu započítává pouze jednou bez ohledu na to, kolik podpor obdržela. Podpora je jakákoliv aktivita financovaná z rozpočtu projektu, ze které mají cílové skupiny prospěch, podpora může mít formu např. vzdělávacího nebo rekvalifikačního kurzu, stáže, odborné konzultace, poradenství, výcviku, školení, odborné praxe apod. </a:t>
            </a:r>
          </a:p>
          <a:p>
            <a:pPr>
              <a:buNone/>
            </a:pPr>
            <a:r>
              <a:rPr lang="cs-CZ" sz="2000" dirty="0"/>
              <a:t>	</a:t>
            </a:r>
            <a:r>
              <a:rPr lang="cs-CZ" sz="2000" dirty="0">
                <a:solidFill>
                  <a:srgbClr val="FF0000"/>
                </a:solidFill>
              </a:rPr>
              <a:t>(sankce při nesplnění cílových hodnot indikátorů viz kap. 18 obecné části pravidel)</a:t>
            </a:r>
            <a:r>
              <a:rPr lang="cs-CZ" sz="2000" dirty="0"/>
              <a:t>	</a:t>
            </a: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36</a:t>
            </a:fld>
            <a:endParaRPr lang="cs-CZ" dirty="0"/>
          </a:p>
        </p:txBody>
      </p:sp>
    </p:spTree>
    <p:extLst>
      <p:ext uri="{BB962C8B-B14F-4D97-AF65-F5344CB8AC3E}">
        <p14:creationId xmlns:p14="http://schemas.microsoft.com/office/powerpoint/2010/main" val="15807320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bg2">
                    <a:lumMod val="10000"/>
                  </a:schemeClr>
                </a:solidFill>
              </a:rPr>
              <a:t>INDIKÁTORY</a:t>
            </a:r>
            <a:r>
              <a:rPr lang="en-US" dirty="0">
                <a:solidFill>
                  <a:schemeClr val="bg2">
                    <a:lumMod val="10000"/>
                  </a:schemeClr>
                </a:solidFill>
              </a:rPr>
              <a:t> – povinné k naplnění</a:t>
            </a:r>
            <a:endParaRPr lang="cs-CZ" dirty="0">
              <a:solidFill>
                <a:schemeClr val="bg2">
                  <a:lumMod val="10000"/>
                </a:schemeClr>
              </a:solidFill>
            </a:endParaRPr>
          </a:p>
        </p:txBody>
      </p:sp>
      <p:sp>
        <p:nvSpPr>
          <p:cNvPr id="3" name="Zástupný symbol pro obsah 2"/>
          <p:cNvSpPr>
            <a:spLocks noGrp="1"/>
          </p:cNvSpPr>
          <p:nvPr>
            <p:ph idx="1"/>
          </p:nvPr>
        </p:nvSpPr>
        <p:spPr/>
        <p:txBody>
          <a:bodyPr/>
          <a:lstStyle/>
          <a:p>
            <a:r>
              <a:rPr lang="cs-CZ" dirty="0">
                <a:solidFill>
                  <a:schemeClr val="bg2">
                    <a:lumMod val="10000"/>
                  </a:schemeClr>
                </a:solidFill>
              </a:rPr>
              <a:t>50001 – Kapacita podporovaných zařízení péče o děti nebo vzdělávacích zařízení (osoby, výstup)</a:t>
            </a:r>
          </a:p>
          <a:p>
            <a:pPr>
              <a:buNone/>
            </a:pPr>
            <a:r>
              <a:rPr lang="cs-CZ" dirty="0">
                <a:solidFill>
                  <a:schemeClr val="bg2">
                    <a:lumMod val="10000"/>
                  </a:schemeClr>
                </a:solidFill>
              </a:rPr>
              <a:t>	</a:t>
            </a:r>
            <a:r>
              <a:rPr lang="cs-CZ" sz="2000" dirty="0">
                <a:solidFill>
                  <a:schemeClr val="bg2">
                    <a:lumMod val="10000"/>
                  </a:schemeClr>
                </a:solidFill>
              </a:rPr>
              <a:t>Počet uživatelů, kteří mohou využít nově vybudovaná nebo inovovaná dětská nebo vzdělávací zařízení, což představuje nové nebo renovované budovy nebo nové vybavení, dodávané projektem. „Uživatelé“ jsou děti, žáci nebo studenti (to znamená vzdělávané osoby), nikoliv učitelé, rodiče nebo jiní lidé, kteří mohou tyto budovy také využívat. Indikátor měří nominální kapacitu (počet možných uživatelů, který je obyčejně vyšší nebo rovný počtu skutečných uživatelů). </a:t>
            </a:r>
          </a:p>
          <a:p>
            <a:pPr>
              <a:buNone/>
            </a:pPr>
            <a:r>
              <a:rPr lang="cs-CZ" sz="2000" dirty="0"/>
              <a:t>	</a:t>
            </a:r>
            <a:r>
              <a:rPr lang="cs-CZ" sz="2000" dirty="0">
                <a:solidFill>
                  <a:srgbClr val="FF0000"/>
                </a:solidFill>
              </a:rPr>
              <a:t>(sankce při nesplnění cílových hodnot indikátorů viz kap. 18 obecné části pravidel)</a:t>
            </a:r>
            <a:r>
              <a:rPr lang="cs-CZ" sz="2000" dirty="0"/>
              <a:t>	</a:t>
            </a: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37</a:t>
            </a:fld>
            <a:endParaRPr lang="cs-CZ" dirty="0"/>
          </a:p>
        </p:txBody>
      </p:sp>
    </p:spTree>
    <p:extLst>
      <p:ext uri="{BB962C8B-B14F-4D97-AF65-F5344CB8AC3E}">
        <p14:creationId xmlns:p14="http://schemas.microsoft.com/office/powerpoint/2010/main" val="15807320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INDIKÁTORY</a:t>
            </a:r>
            <a:r>
              <a:rPr lang="en-US" dirty="0"/>
              <a:t> – povinně vykazované</a:t>
            </a:r>
            <a:endParaRPr lang="cs-CZ" dirty="0"/>
          </a:p>
        </p:txBody>
      </p:sp>
      <p:sp>
        <p:nvSpPr>
          <p:cNvPr id="3" name="Zástupný symbol pro obsah 2"/>
          <p:cNvSpPr>
            <a:spLocks noGrp="1"/>
          </p:cNvSpPr>
          <p:nvPr>
            <p:ph idx="1"/>
          </p:nvPr>
        </p:nvSpPr>
        <p:spPr>
          <a:xfrm>
            <a:off x="611560" y="1844824"/>
            <a:ext cx="8064000" cy="4320000"/>
          </a:xfrm>
        </p:spPr>
        <p:txBody>
          <a:bodyPr/>
          <a:lstStyle/>
          <a:p>
            <a:r>
              <a:rPr lang="en-US" dirty="0">
                <a:solidFill>
                  <a:schemeClr val="bg2">
                    <a:lumMod val="10000"/>
                  </a:schemeClr>
                </a:solidFill>
              </a:rPr>
              <a:t>6</a:t>
            </a:r>
            <a:r>
              <a:rPr lang="cs-CZ" dirty="0">
                <a:solidFill>
                  <a:schemeClr val="bg2">
                    <a:lumMod val="10000"/>
                  </a:schemeClr>
                </a:solidFill>
              </a:rPr>
              <a:t>2500 </a:t>
            </a:r>
            <a:r>
              <a:rPr lang="en-US" dirty="0">
                <a:solidFill>
                  <a:schemeClr val="bg2">
                    <a:lumMod val="10000"/>
                  </a:schemeClr>
                </a:solidFill>
              </a:rPr>
              <a:t>- </a:t>
            </a:r>
            <a:r>
              <a:rPr lang="cs-CZ" dirty="0">
                <a:solidFill>
                  <a:schemeClr val="bg2">
                    <a:lumMod val="10000"/>
                  </a:schemeClr>
                </a:solidFill>
              </a:rPr>
              <a:t>Účastníci v procesu vzdělávání/odborné přípravy po ukončení své účasti</a:t>
            </a:r>
          </a:p>
          <a:p>
            <a:r>
              <a:rPr lang="cs-CZ" dirty="0">
                <a:solidFill>
                  <a:schemeClr val="bg2">
                    <a:lumMod val="10000"/>
                  </a:schemeClr>
                </a:solidFill>
              </a:rPr>
              <a:t>62600 - Účastníci, kteří získali kvalifikaci po ukončení své účasti 	</a:t>
            </a:r>
          </a:p>
          <a:p>
            <a:r>
              <a:rPr lang="cs-CZ" dirty="0">
                <a:solidFill>
                  <a:schemeClr val="bg2">
                    <a:lumMod val="10000"/>
                  </a:schemeClr>
                </a:solidFill>
              </a:rPr>
              <a:t>62800 - Znevýhodnění účastníci, kteří po ukončení své účasti hledají zaměstnání, jsou v procesu vzdělávání/odborné přípravy, rozšiřují si kvalifikaci nebo jsou zaměstnaní, a to i OSVČ 	</a:t>
            </a:r>
          </a:p>
          <a:p>
            <a:pPr>
              <a:buNone/>
            </a:pPr>
            <a:r>
              <a:rPr lang="cs-CZ" sz="2000" dirty="0"/>
              <a:t>	</a:t>
            </a:r>
            <a:r>
              <a:rPr lang="en-US" sz="2000" dirty="0">
                <a:solidFill>
                  <a:srgbClr val="FF0000"/>
                </a:solidFill>
              </a:rPr>
              <a:t>ŽADATEL UVÁDÍ CÍLOVOU HODNOTU 0.</a:t>
            </a:r>
            <a:endParaRPr lang="cs-CZ" sz="2000" dirty="0">
              <a:solidFill>
                <a:srgbClr val="FF0000"/>
              </a:solidFill>
            </a:endParaRPr>
          </a:p>
          <a:p>
            <a:pPr>
              <a:buNone/>
            </a:pPr>
            <a:r>
              <a:rPr lang="cs-CZ" sz="2000" dirty="0"/>
              <a:t>	</a:t>
            </a:r>
            <a:r>
              <a:rPr lang="cs-CZ" sz="1600" dirty="0">
                <a:solidFill>
                  <a:schemeClr val="bg2">
                    <a:lumMod val="10000"/>
                  </a:schemeClr>
                </a:solidFill>
              </a:rPr>
              <a:t>Dosažené hodnoty indikátorů budou příjemcem vykazovány prostřednictvím Zprávy o realizaci projektu. Viz obecná část pravidel pro žadatele a příjemce v kapitole 18.</a:t>
            </a:r>
          </a:p>
          <a:p>
            <a:pPr>
              <a:buNone/>
            </a:pPr>
            <a:r>
              <a:rPr lang="cs-CZ" sz="2000" dirty="0"/>
              <a:t>	</a:t>
            </a: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38</a:t>
            </a:fld>
            <a:endParaRPr lang="cs-CZ" dirty="0"/>
          </a:p>
        </p:txBody>
      </p:sp>
    </p:spTree>
    <p:extLst>
      <p:ext uri="{BB962C8B-B14F-4D97-AF65-F5344CB8AC3E}">
        <p14:creationId xmlns:p14="http://schemas.microsoft.com/office/powerpoint/2010/main" val="6765945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bg2">
                    <a:lumMod val="10000"/>
                  </a:schemeClr>
                </a:solidFill>
              </a:rPr>
              <a:t>INDIKÁTORY</a:t>
            </a:r>
            <a:r>
              <a:rPr lang="en-US" dirty="0">
                <a:solidFill>
                  <a:schemeClr val="bg2">
                    <a:lumMod val="10000"/>
                  </a:schemeClr>
                </a:solidFill>
              </a:rPr>
              <a:t> – povinně vykazované</a:t>
            </a:r>
            <a:endParaRPr lang="cs-CZ" dirty="0">
              <a:solidFill>
                <a:schemeClr val="bg2">
                  <a:lumMod val="10000"/>
                </a:schemeClr>
              </a:solidFill>
            </a:endParaRPr>
          </a:p>
        </p:txBody>
      </p:sp>
      <p:sp>
        <p:nvSpPr>
          <p:cNvPr id="3" name="Zástupný symbol pro obsah 2"/>
          <p:cNvSpPr>
            <a:spLocks noGrp="1"/>
          </p:cNvSpPr>
          <p:nvPr>
            <p:ph idx="1"/>
          </p:nvPr>
        </p:nvSpPr>
        <p:spPr>
          <a:xfrm>
            <a:off x="611560" y="1844824"/>
            <a:ext cx="8064000" cy="4320000"/>
          </a:xfrm>
        </p:spPr>
        <p:txBody>
          <a:bodyPr/>
          <a:lstStyle/>
          <a:p>
            <a:r>
              <a:rPr lang="cs-CZ" sz="2000" dirty="0">
                <a:solidFill>
                  <a:schemeClr val="bg2">
                    <a:lumMod val="10000"/>
                  </a:schemeClr>
                </a:solidFill>
              </a:rPr>
              <a:t>50105 </a:t>
            </a:r>
            <a:r>
              <a:rPr lang="en-US" sz="2000" dirty="0">
                <a:solidFill>
                  <a:schemeClr val="bg2">
                    <a:lumMod val="10000"/>
                  </a:schemeClr>
                </a:solidFill>
              </a:rPr>
              <a:t>– </a:t>
            </a:r>
            <a:r>
              <a:rPr lang="cs-CZ" sz="2000" dirty="0">
                <a:solidFill>
                  <a:schemeClr val="bg2">
                    <a:lumMod val="10000"/>
                  </a:schemeClr>
                </a:solidFill>
              </a:rPr>
              <a:t>Počet zaměstnavatelů, kteří podporují flexibilní formy práce</a:t>
            </a:r>
          </a:p>
          <a:p>
            <a:r>
              <a:rPr lang="cs-CZ" sz="2000" dirty="0">
                <a:solidFill>
                  <a:schemeClr val="bg2">
                    <a:lumMod val="10000"/>
                  </a:schemeClr>
                </a:solidFill>
              </a:rPr>
              <a:t>50130 -  Počet osob pracujících v rámci flexibilních forem práce</a:t>
            </a:r>
          </a:p>
          <a:p>
            <a:r>
              <a:rPr lang="cs-CZ" sz="2000" dirty="0">
                <a:solidFill>
                  <a:schemeClr val="bg2">
                    <a:lumMod val="10000"/>
                  </a:schemeClr>
                </a:solidFill>
              </a:rPr>
              <a:t>50110 – Počet osob využívajících zařízené péče o děti předškolního věku</a:t>
            </a:r>
          </a:p>
          <a:p>
            <a:r>
              <a:rPr lang="cs-CZ" sz="2000" dirty="0">
                <a:solidFill>
                  <a:schemeClr val="bg2">
                    <a:lumMod val="10000"/>
                  </a:schemeClr>
                </a:solidFill>
              </a:rPr>
              <a:t>50120 – Počet osob využívajících zařízené péče o děti ve věku do 3 let</a:t>
            </a:r>
          </a:p>
          <a:p>
            <a:pPr>
              <a:buNone/>
            </a:pPr>
            <a:r>
              <a:rPr lang="cs-CZ" sz="2000" dirty="0"/>
              <a:t>	</a:t>
            </a:r>
            <a:r>
              <a:rPr lang="cs-CZ" sz="2000" dirty="0">
                <a:solidFill>
                  <a:srgbClr val="FF0000"/>
                </a:solidFill>
              </a:rPr>
              <a:t>POKUD JSOU NERELEVANTNÍ</a:t>
            </a:r>
            <a:r>
              <a:rPr lang="en-US" sz="2000" dirty="0">
                <a:solidFill>
                  <a:srgbClr val="FF0000"/>
                </a:solidFill>
              </a:rPr>
              <a:t> UVÁDÍ CÍLOVOU HODNOTU 0.</a:t>
            </a:r>
            <a:endParaRPr lang="cs-CZ" sz="2000" dirty="0">
              <a:solidFill>
                <a:srgbClr val="FF0000"/>
              </a:solidFill>
            </a:endParaRPr>
          </a:p>
          <a:p>
            <a:pPr>
              <a:buNone/>
            </a:pPr>
            <a:r>
              <a:rPr lang="cs-CZ" sz="2000" dirty="0"/>
              <a:t>	</a:t>
            </a:r>
            <a:r>
              <a:rPr lang="cs-CZ" sz="1600" dirty="0"/>
              <a:t>.</a:t>
            </a:r>
          </a:p>
          <a:p>
            <a:pPr>
              <a:buNone/>
            </a:pPr>
            <a:r>
              <a:rPr lang="cs-CZ" sz="1600" dirty="0">
                <a:solidFill>
                  <a:schemeClr val="bg2">
                    <a:lumMod val="10000"/>
                  </a:schemeClr>
                </a:solidFill>
              </a:rPr>
              <a:t>Viz obecná část pravidel pro žadatele a příjemce v kapitole 18.</a:t>
            </a:r>
          </a:p>
          <a:p>
            <a:pPr>
              <a:buNone/>
            </a:pPr>
            <a:r>
              <a:rPr lang="cs-CZ" sz="2000" dirty="0"/>
              <a:t>	</a:t>
            </a: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39</a:t>
            </a:fld>
            <a:endParaRPr lang="cs-CZ" dirty="0"/>
          </a:p>
        </p:txBody>
      </p:sp>
    </p:spTree>
    <p:extLst>
      <p:ext uri="{BB962C8B-B14F-4D97-AF65-F5344CB8AC3E}">
        <p14:creationId xmlns:p14="http://schemas.microsoft.com/office/powerpoint/2010/main" val="676594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232E35-56DB-43BD-92FD-47FAE3A5C9A9}"/>
              </a:ext>
            </a:extLst>
          </p:cNvPr>
          <p:cNvSpPr>
            <a:spLocks noGrp="1"/>
          </p:cNvSpPr>
          <p:nvPr>
            <p:ph type="title"/>
          </p:nvPr>
        </p:nvSpPr>
        <p:spPr/>
        <p:txBody>
          <a:bodyPr/>
          <a:lstStyle/>
          <a:p>
            <a:pPr algn="ctr"/>
            <a:r>
              <a:rPr lang="cs-CZ" dirty="0"/>
              <a:t>Identifikace výzvy</a:t>
            </a:r>
          </a:p>
        </p:txBody>
      </p:sp>
      <p:sp>
        <p:nvSpPr>
          <p:cNvPr id="3" name="Zástupný symbol pro obsah 2">
            <a:extLst>
              <a:ext uri="{FF2B5EF4-FFF2-40B4-BE49-F238E27FC236}">
                <a16:creationId xmlns:a16="http://schemas.microsoft.com/office/drawing/2014/main" id="{BDAEEDD8-B714-468B-B11C-EBDEE1269484}"/>
              </a:ext>
            </a:extLst>
          </p:cNvPr>
          <p:cNvSpPr>
            <a:spLocks noGrp="1"/>
          </p:cNvSpPr>
          <p:nvPr>
            <p:ph idx="1"/>
          </p:nvPr>
        </p:nvSpPr>
        <p:spPr/>
        <p:txBody>
          <a:bodyPr/>
          <a:lstStyle/>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Operační program Zaměstnanost</a:t>
            </a:r>
          </a:p>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Výzvy ŘO</a:t>
            </a:r>
          </a:p>
          <a:p>
            <a:pPr marL="1188000" lvl="4"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03_16_047</a:t>
            </a:r>
          </a:p>
          <a:p>
            <a:pPr marL="1188000" lvl="4"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Výzva pro MAS na podporu strategií komunitně vedeného místního rozvoje</a:t>
            </a:r>
          </a:p>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Výzva MAS	</a:t>
            </a:r>
          </a:p>
          <a:p>
            <a:pPr marL="1188000" lvl="4"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343/03_16_047/CLLD_16_02_084</a:t>
            </a:r>
          </a:p>
          <a:p>
            <a:pPr marL="1188000" lvl="4"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MAS Slezská brána – Získání kompetencí pro efektivní zapojení na trhu práce</a:t>
            </a:r>
          </a:p>
          <a:p>
            <a:pPr marL="1188000" lvl="4"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Alokace výzvy MAS 1. 792.000 Kč</a:t>
            </a:r>
          </a:p>
          <a:p>
            <a:endParaRPr lang="cs-CZ" dirty="0"/>
          </a:p>
        </p:txBody>
      </p:sp>
      <p:sp>
        <p:nvSpPr>
          <p:cNvPr id="4" name="Zástupný symbol pro číslo snímku 3">
            <a:extLst>
              <a:ext uri="{FF2B5EF4-FFF2-40B4-BE49-F238E27FC236}">
                <a16:creationId xmlns:a16="http://schemas.microsoft.com/office/drawing/2014/main" id="{C6B059A9-55F7-4E1B-9091-0CD13B58BF82}"/>
              </a:ext>
            </a:extLst>
          </p:cNvPr>
          <p:cNvSpPr>
            <a:spLocks noGrp="1"/>
          </p:cNvSpPr>
          <p:nvPr>
            <p:ph type="sldNum" sz="quarter" idx="12"/>
          </p:nvPr>
        </p:nvSpPr>
        <p:spPr/>
        <p:txBody>
          <a:bodyPr/>
          <a:lstStyle/>
          <a:p>
            <a:fld id="{479BF083-4774-43B1-9AB0-5CC1AC5DD8EE}" type="slidenum">
              <a:rPr lang="cs-CZ" smtClean="0"/>
              <a:pPr/>
              <a:t>4</a:t>
            </a:fld>
            <a:endParaRPr lang="cs-CZ" dirty="0"/>
          </a:p>
        </p:txBody>
      </p:sp>
    </p:spTree>
    <p:extLst>
      <p:ext uri="{BB962C8B-B14F-4D97-AF65-F5344CB8AC3E}">
        <p14:creationId xmlns:p14="http://schemas.microsoft.com/office/powerpoint/2010/main" val="34972031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bg2">
                    <a:lumMod val="10000"/>
                  </a:schemeClr>
                </a:solidFill>
              </a:rPr>
              <a:t>Věcná způsobilost</a:t>
            </a:r>
          </a:p>
        </p:txBody>
      </p:sp>
      <p:sp>
        <p:nvSpPr>
          <p:cNvPr id="3" name="Zástupný symbol pro obsah 2"/>
          <p:cNvSpPr>
            <a:spLocks noGrp="1"/>
          </p:cNvSpPr>
          <p:nvPr>
            <p:ph idx="1"/>
          </p:nvPr>
        </p:nvSpPr>
        <p:spPr>
          <a:xfrm>
            <a:off x="611560" y="1844824"/>
            <a:ext cx="8064000" cy="4320000"/>
          </a:xfrm>
        </p:spPr>
        <p:txBody>
          <a:bodyPr/>
          <a:lstStyle/>
          <a:p>
            <a:r>
              <a:rPr lang="cs-CZ" b="1" dirty="0">
                <a:solidFill>
                  <a:schemeClr val="bg2">
                    <a:lumMod val="10000"/>
                  </a:schemeClr>
                </a:solidFill>
              </a:rPr>
              <a:t>Specifická část pravidel pro žadatele a příjemce</a:t>
            </a:r>
          </a:p>
          <a:p>
            <a:r>
              <a:rPr lang="cs-CZ" dirty="0">
                <a:solidFill>
                  <a:schemeClr val="bg2">
                    <a:lumMod val="10000"/>
                  </a:schemeClr>
                </a:solidFill>
              </a:rPr>
              <a:t>Pokud příjemce čerpá na zaměstnance příspěvek na podporu zaměstnávání osob se zdravotním postižením dle § 78 zákona č. 435/2004 Sb., o zaměstnanosti, ve znění pozdějších předpisů, nebo jiný příspěvek poskytovaný Úřadem práce ČR, jehož výše se stanoví na základě skutečně vynaložených prostředků na osobní náklady zaměstnanců, </a:t>
            </a:r>
            <a:r>
              <a:rPr lang="cs-CZ" dirty="0">
                <a:solidFill>
                  <a:schemeClr val="tx1">
                    <a:lumMod val="60000"/>
                    <a:lumOff val="40000"/>
                  </a:schemeClr>
                </a:solidFill>
              </a:rPr>
              <a:t>nemůže současně čerpat </a:t>
            </a:r>
            <a:r>
              <a:rPr lang="cs-CZ" dirty="0">
                <a:solidFill>
                  <a:schemeClr val="bg2">
                    <a:lumMod val="10000"/>
                  </a:schemeClr>
                </a:solidFill>
              </a:rPr>
              <a:t>podporu v rámci předkládaného projektu na úhradu osobních nákladů zaměstnanců, na které žadatel pobírá tento příspěvek </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40</a:t>
            </a:fld>
            <a:endParaRPr lang="cs-CZ" dirty="0"/>
          </a:p>
        </p:txBody>
      </p:sp>
    </p:spTree>
    <p:extLst>
      <p:ext uri="{BB962C8B-B14F-4D97-AF65-F5344CB8AC3E}">
        <p14:creationId xmlns:p14="http://schemas.microsoft.com/office/powerpoint/2010/main" val="15406362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časová způsobilost</a:t>
            </a:r>
          </a:p>
        </p:txBody>
      </p:sp>
      <p:sp>
        <p:nvSpPr>
          <p:cNvPr id="3" name="Zástupný symbol pro obsah 2"/>
          <p:cNvSpPr>
            <a:spLocks noGrp="1"/>
          </p:cNvSpPr>
          <p:nvPr>
            <p:ph idx="1"/>
          </p:nvPr>
        </p:nvSpPr>
        <p:spPr>
          <a:xfrm>
            <a:off x="611560" y="1844824"/>
            <a:ext cx="8064000" cy="4320000"/>
          </a:xfrm>
        </p:spPr>
        <p:txBody>
          <a:bodyPr/>
          <a:lstStyle/>
          <a:p>
            <a:r>
              <a:rPr lang="cs-CZ" dirty="0">
                <a:solidFill>
                  <a:schemeClr val="bg2">
                    <a:lumMod val="10000"/>
                  </a:schemeClr>
                </a:solidFill>
              </a:rPr>
              <a:t>Časově způsobilé jsou náklady </a:t>
            </a:r>
            <a:r>
              <a:rPr lang="cs-CZ" b="1" dirty="0">
                <a:solidFill>
                  <a:schemeClr val="bg2">
                    <a:lumMod val="10000"/>
                  </a:schemeClr>
                </a:solidFill>
              </a:rPr>
              <a:t>vzniklé v době realizace projektu.</a:t>
            </a:r>
          </a:p>
          <a:p>
            <a:r>
              <a:rPr lang="cs-CZ" dirty="0">
                <a:solidFill>
                  <a:schemeClr val="bg2">
                    <a:lumMod val="10000"/>
                  </a:schemeClr>
                </a:solidFill>
              </a:rPr>
              <a:t>Datum zahájení realizace projektu nesmí předcházet </a:t>
            </a:r>
            <a:r>
              <a:rPr lang="cs-CZ" b="1" dirty="0">
                <a:solidFill>
                  <a:schemeClr val="bg2">
                    <a:lumMod val="10000"/>
                  </a:schemeClr>
                </a:solidFill>
              </a:rPr>
              <a:t>datu vyhlášení příslušné výzvy MAS</a:t>
            </a:r>
            <a:r>
              <a:rPr lang="cs-CZ" dirty="0">
                <a:solidFill>
                  <a:schemeClr val="bg2">
                    <a:lumMod val="10000"/>
                  </a:schemeClr>
                </a:solidFill>
              </a:rPr>
              <a:t>. </a:t>
            </a:r>
          </a:p>
          <a:p>
            <a:r>
              <a:rPr lang="cs-CZ" dirty="0">
                <a:solidFill>
                  <a:schemeClr val="bg2">
                    <a:lumMod val="10000"/>
                  </a:schemeClr>
                </a:solidFill>
              </a:rPr>
              <a:t>V případě podpory poskytované v režimu blokové výjimky ze zákazu veřejné podpory může platit omezení, že zahájení realizace projektu musí následovat po termínu předložení žádosti o podporu.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41</a:t>
            </a:fld>
            <a:endParaRPr lang="cs-CZ" dirty="0"/>
          </a:p>
        </p:txBody>
      </p:sp>
    </p:spTree>
    <p:extLst>
      <p:ext uri="{BB962C8B-B14F-4D97-AF65-F5344CB8AC3E}">
        <p14:creationId xmlns:p14="http://schemas.microsoft.com/office/powerpoint/2010/main" val="4183530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a:t>
            </a:r>
            <a:r>
              <a:rPr lang="cs-CZ" dirty="0">
                <a:solidFill>
                  <a:schemeClr val="bg2">
                    <a:lumMod val="10000"/>
                  </a:schemeClr>
                </a:solidFill>
              </a:rPr>
              <a:t>Křížové financování</a:t>
            </a:r>
          </a:p>
        </p:txBody>
      </p:sp>
      <p:sp>
        <p:nvSpPr>
          <p:cNvPr id="3" name="Zástupný symbol pro obsah 2"/>
          <p:cNvSpPr>
            <a:spLocks noGrp="1"/>
          </p:cNvSpPr>
          <p:nvPr>
            <p:ph idx="1"/>
          </p:nvPr>
        </p:nvSpPr>
        <p:spPr>
          <a:xfrm>
            <a:off x="611560" y="1844824"/>
            <a:ext cx="8064000" cy="4320000"/>
          </a:xfrm>
        </p:spPr>
        <p:txBody>
          <a:bodyPr/>
          <a:lstStyle/>
          <a:p>
            <a:r>
              <a:rPr lang="cs-CZ" dirty="0">
                <a:solidFill>
                  <a:srgbClr val="FF0000"/>
                </a:solidFill>
              </a:rPr>
              <a:t>Není v této výzvě umožněno.</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42</a:t>
            </a:fld>
            <a:endParaRPr lang="cs-CZ" dirty="0"/>
          </a:p>
        </p:txBody>
      </p:sp>
    </p:spTree>
    <p:extLst>
      <p:ext uri="{BB962C8B-B14F-4D97-AF65-F5344CB8AC3E}">
        <p14:creationId xmlns:p14="http://schemas.microsoft.com/office/powerpoint/2010/main" val="12761532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Nepřímé náklady do 25 %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43</a:t>
            </a:fld>
            <a:endParaRPr lang="cs-CZ" dirty="0"/>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596009821"/>
              </p:ext>
            </p:extLst>
          </p:nvPr>
        </p:nvGraphicFramePr>
        <p:xfrm>
          <a:off x="574158" y="1807535"/>
          <a:ext cx="8102298" cy="3589534"/>
        </p:xfrm>
        <a:graphic>
          <a:graphicData uri="http://schemas.openxmlformats.org/drawingml/2006/table">
            <a:tbl>
              <a:tblPr firstRow="1" bandRow="1">
                <a:tableStyleId>{5C22544A-7EE6-4342-B048-85BDC9FD1C3A}</a:tableStyleId>
              </a:tblPr>
              <a:tblGrid>
                <a:gridCol w="4051149">
                  <a:extLst>
                    <a:ext uri="{9D8B030D-6E8A-4147-A177-3AD203B41FA5}">
                      <a16:colId xmlns:a16="http://schemas.microsoft.com/office/drawing/2014/main" val="20000"/>
                    </a:ext>
                  </a:extLst>
                </a:gridCol>
                <a:gridCol w="4051149">
                  <a:extLst>
                    <a:ext uri="{9D8B030D-6E8A-4147-A177-3AD203B41FA5}">
                      <a16:colId xmlns:a16="http://schemas.microsoft.com/office/drawing/2014/main" val="20001"/>
                    </a:ext>
                  </a:extLst>
                </a:gridCol>
              </a:tblGrid>
              <a:tr h="9125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1" i="0" u="none" strike="noStrike" kern="1200" baseline="0" dirty="0">
                          <a:solidFill>
                            <a:schemeClr val="lt1"/>
                          </a:solidFill>
                          <a:latin typeface="+mn-lt"/>
                          <a:ea typeface="+mn-ea"/>
                          <a:cs typeface="+mn-cs"/>
                        </a:rPr>
                        <a:t>Podíl nákupu služeb na celkových přímých způsobilých nákladech projektu </a:t>
                      </a:r>
                      <a:r>
                        <a:rPr lang="cs-CZ" sz="1800" b="0" i="0" u="none" strike="noStrike" kern="1200" baseline="0" dirty="0">
                          <a:solidFill>
                            <a:schemeClr val="lt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1" i="0" u="none" strike="noStrike" kern="1200" baseline="0" dirty="0">
                          <a:solidFill>
                            <a:schemeClr val="lt1"/>
                          </a:solidFill>
                          <a:latin typeface="+mn-lt"/>
                          <a:ea typeface="+mn-ea"/>
                          <a:cs typeface="+mn-cs"/>
                        </a:rPr>
                        <a:t>Snížení podílu nepřímých nákladů oproti výše uvedenému procentu (25%) </a:t>
                      </a:r>
                      <a:r>
                        <a:rPr lang="cs-CZ" sz="1800" b="0" i="0" u="none" strike="noStrike" kern="1200" baseline="0" dirty="0">
                          <a:solidFill>
                            <a:schemeClr val="lt1"/>
                          </a:solidFill>
                          <a:latin typeface="+mn-lt"/>
                          <a:ea typeface="+mn-ea"/>
                          <a:cs typeface="+mn-cs"/>
                        </a:rPr>
                        <a:t>	</a:t>
                      </a:r>
                    </a:p>
                  </a:txBody>
                  <a:tcPr/>
                </a:tc>
                <a:extLst>
                  <a:ext uri="{0D108BD9-81ED-4DB2-BD59-A6C34878D82A}">
                    <a16:rowId xmlns:a16="http://schemas.microsoft.com/office/drawing/2014/main" val="10000"/>
                  </a:ext>
                </a:extLst>
              </a:tr>
              <a:tr h="8905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0" i="0" u="none" strike="noStrike" kern="1200" baseline="0" dirty="0">
                          <a:solidFill>
                            <a:schemeClr val="dk1"/>
                          </a:solidFill>
                          <a:latin typeface="+mn-lt"/>
                          <a:ea typeface="+mn-ea"/>
                          <a:cs typeface="+mn-cs"/>
                        </a:rPr>
                        <a:t>Do 60 % včetně 	</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0" i="0" u="none" strike="noStrike" kern="1200" baseline="0" dirty="0">
                          <a:solidFill>
                            <a:schemeClr val="dk1"/>
                          </a:solidFill>
                          <a:latin typeface="+mn-lt"/>
                          <a:ea typeface="+mn-ea"/>
                          <a:cs typeface="+mn-cs"/>
                        </a:rPr>
                        <a:t>25 % 	</a:t>
                      </a:r>
                    </a:p>
                  </a:txBody>
                  <a:tcPr anchor="ctr"/>
                </a:tc>
                <a:extLst>
                  <a:ext uri="{0D108BD9-81ED-4DB2-BD59-A6C34878D82A}">
                    <a16:rowId xmlns:a16="http://schemas.microsoft.com/office/drawing/2014/main" val="10001"/>
                  </a:ext>
                </a:extLst>
              </a:tr>
              <a:tr h="8905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b="0" i="0" u="none" strike="noStrike" kern="1200" baseline="0" dirty="0">
                          <a:solidFill>
                            <a:schemeClr val="dk1"/>
                          </a:solidFill>
                          <a:latin typeface="+mn-lt"/>
                          <a:ea typeface="+mn-ea"/>
                          <a:cs typeface="+mn-cs"/>
                        </a:rPr>
                        <a:t>Více než 60 % a méně než 90 % </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b="0" i="0" u="none" strike="noStrike" kern="1200" baseline="0" dirty="0">
                          <a:solidFill>
                            <a:schemeClr val="dk1"/>
                          </a:solidFill>
                          <a:latin typeface="+mn-lt"/>
                          <a:ea typeface="+mn-ea"/>
                          <a:cs typeface="+mn-cs"/>
                        </a:rPr>
                        <a:t>Snížení na 3/5 (60 %) základního podílu na 15 % 	</a:t>
                      </a:r>
                    </a:p>
                  </a:txBody>
                  <a:tcPr anchor="ctr"/>
                </a:tc>
                <a:extLst>
                  <a:ext uri="{0D108BD9-81ED-4DB2-BD59-A6C34878D82A}">
                    <a16:rowId xmlns:a16="http://schemas.microsoft.com/office/drawing/2014/main" val="10002"/>
                  </a:ext>
                </a:extLst>
              </a:tr>
              <a:tr h="8939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0" i="0" u="none" strike="noStrike" kern="1200" baseline="0" dirty="0">
                          <a:solidFill>
                            <a:schemeClr val="dk1"/>
                          </a:solidFill>
                          <a:latin typeface="+mn-lt"/>
                          <a:ea typeface="+mn-ea"/>
                          <a:cs typeface="+mn-cs"/>
                        </a:rPr>
                        <a:t>90 % a výše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0" i="0" u="none" strike="noStrike" kern="1200" baseline="0" dirty="0">
                          <a:solidFill>
                            <a:schemeClr val="dk1"/>
                          </a:solidFill>
                          <a:latin typeface="+mn-lt"/>
                          <a:ea typeface="+mn-ea"/>
                          <a:cs typeface="+mn-cs"/>
                        </a:rPr>
                        <a:t>Snížení na 1/5 (20 %) základního podílu, tj. 5 % 	</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772242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389" t="4574" r="23401" b="10360"/>
          <a:stretch/>
        </p:blipFill>
        <p:spPr bwMode="auto">
          <a:xfrm>
            <a:off x="0" y="-31897"/>
            <a:ext cx="9135019" cy="6222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Šipka doleva 2"/>
          <p:cNvSpPr/>
          <p:nvPr/>
        </p:nvSpPr>
        <p:spPr>
          <a:xfrm>
            <a:off x="2987824" y="2060848"/>
            <a:ext cx="648072" cy="360040"/>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leva 4"/>
          <p:cNvSpPr/>
          <p:nvPr/>
        </p:nvSpPr>
        <p:spPr>
          <a:xfrm>
            <a:off x="2987824" y="2573288"/>
            <a:ext cx="648072" cy="360040"/>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leva 5"/>
          <p:cNvSpPr/>
          <p:nvPr/>
        </p:nvSpPr>
        <p:spPr>
          <a:xfrm>
            <a:off x="3001746" y="4941168"/>
            <a:ext cx="648072" cy="360040"/>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7208638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bg2">
                    <a:lumMod val="10000"/>
                  </a:schemeClr>
                </a:solidFill>
              </a:rPr>
              <a:t>Obecná část pravidel pro žadatele a příjemce …</a:t>
            </a:r>
          </a:p>
        </p:txBody>
      </p:sp>
      <p:sp>
        <p:nvSpPr>
          <p:cNvPr id="3" name="Zástupný symbol pro obsah 2"/>
          <p:cNvSpPr>
            <a:spLocks noGrp="1"/>
          </p:cNvSpPr>
          <p:nvPr>
            <p:ph idx="1"/>
          </p:nvPr>
        </p:nvSpPr>
        <p:spPr/>
        <p:txBody>
          <a:bodyPr/>
          <a:lstStyle/>
          <a:p>
            <a:r>
              <a:rPr lang="cs-CZ" dirty="0">
                <a:solidFill>
                  <a:schemeClr val="bg2">
                    <a:lumMod val="10000"/>
                  </a:schemeClr>
                </a:solidFill>
              </a:rPr>
              <a:t>Příprava a předkládání žádosti o podporu</a:t>
            </a:r>
          </a:p>
          <a:p>
            <a:r>
              <a:rPr lang="cs-CZ" dirty="0">
                <a:solidFill>
                  <a:schemeClr val="bg2">
                    <a:lumMod val="10000"/>
                  </a:schemeClr>
                </a:solidFill>
              </a:rPr>
              <a:t>Partnerství na úrovni projektu</a:t>
            </a:r>
          </a:p>
          <a:p>
            <a:r>
              <a:rPr lang="cs-CZ" dirty="0">
                <a:solidFill>
                  <a:schemeClr val="bg2">
                    <a:lumMod val="10000"/>
                  </a:schemeClr>
                </a:solidFill>
              </a:rPr>
              <a:t>Monitorování na úrovni projektu</a:t>
            </a:r>
          </a:p>
          <a:p>
            <a:r>
              <a:rPr lang="cs-CZ" dirty="0">
                <a:solidFill>
                  <a:schemeClr val="bg2">
                    <a:lumMod val="10000"/>
                  </a:schemeClr>
                </a:solidFill>
              </a:rPr>
              <a:t>Pravidla pro informování a komunikaci …</a:t>
            </a:r>
          </a:p>
          <a:p>
            <a:r>
              <a:rPr lang="cs-CZ" dirty="0">
                <a:solidFill>
                  <a:schemeClr val="bg2">
                    <a:lumMod val="10000"/>
                  </a:schemeClr>
                </a:solidFill>
              </a:rPr>
              <a:t>Pravidla pro zadávání zakázek</a:t>
            </a:r>
          </a:p>
          <a:p>
            <a:r>
              <a:rPr lang="cs-CZ" dirty="0">
                <a:solidFill>
                  <a:schemeClr val="bg2">
                    <a:lumMod val="10000"/>
                  </a:schemeClr>
                </a:solidFill>
              </a:rPr>
              <a:t>Veřejná podpora a podpora de </a:t>
            </a:r>
            <a:r>
              <a:rPr lang="cs-CZ" dirty="0" err="1">
                <a:solidFill>
                  <a:schemeClr val="bg2">
                    <a:lumMod val="10000"/>
                  </a:schemeClr>
                </a:solidFill>
              </a:rPr>
              <a:t>minimis</a:t>
            </a:r>
            <a:endParaRPr lang="cs-CZ" dirty="0">
              <a:solidFill>
                <a:schemeClr val="bg2">
                  <a:lumMod val="10000"/>
                </a:schemeClr>
              </a:solidFill>
            </a:endParaRPr>
          </a:p>
          <a:p>
            <a:r>
              <a:rPr lang="cs-CZ" dirty="0">
                <a:solidFill>
                  <a:schemeClr val="bg2">
                    <a:lumMod val="10000"/>
                  </a:schemeClr>
                </a:solidFill>
              </a:rPr>
              <a:t>Uchovávání dokumentů (10 let od ukončení projektu…)</a:t>
            </a:r>
          </a:p>
          <a:p>
            <a:r>
              <a:rPr lang="cs-CZ" dirty="0">
                <a:solidFill>
                  <a:schemeClr val="bg2">
                    <a:lumMod val="10000"/>
                  </a:schemeClr>
                </a:solidFill>
              </a:rPr>
              <a:t>Horizontální principy</a:t>
            </a:r>
          </a:p>
          <a:p>
            <a:r>
              <a:rPr lang="cs-CZ" dirty="0">
                <a:solidFill>
                  <a:schemeClr val="bg2">
                    <a:lumMod val="10000"/>
                  </a:schemeClr>
                </a:solidFill>
              </a:rPr>
              <a:t>a další</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45</a:t>
            </a:fld>
            <a:endParaRPr lang="cs-CZ" dirty="0"/>
          </a:p>
        </p:txBody>
      </p:sp>
    </p:spTree>
    <p:extLst>
      <p:ext uri="{BB962C8B-B14F-4D97-AF65-F5344CB8AC3E}">
        <p14:creationId xmlns:p14="http://schemas.microsoft.com/office/powerpoint/2010/main" val="4391186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bg2">
                    <a:lumMod val="10000"/>
                  </a:schemeClr>
                </a:solidFill>
              </a:rPr>
              <a:t>Specifická část pravidel pro žadatele a příjemce …</a:t>
            </a:r>
          </a:p>
        </p:txBody>
      </p:sp>
      <p:sp>
        <p:nvSpPr>
          <p:cNvPr id="3" name="Zástupný symbol pro obsah 2"/>
          <p:cNvSpPr>
            <a:spLocks noGrp="1"/>
          </p:cNvSpPr>
          <p:nvPr>
            <p:ph idx="1"/>
          </p:nvPr>
        </p:nvSpPr>
        <p:spPr/>
        <p:txBody>
          <a:bodyPr/>
          <a:lstStyle/>
          <a:p>
            <a:r>
              <a:rPr lang="cs-CZ" dirty="0">
                <a:solidFill>
                  <a:schemeClr val="bg2">
                    <a:lumMod val="10000"/>
                  </a:schemeClr>
                </a:solidFill>
              </a:rPr>
              <a:t>Změny projektu</a:t>
            </a:r>
          </a:p>
          <a:p>
            <a:r>
              <a:rPr lang="cs-CZ" dirty="0">
                <a:solidFill>
                  <a:schemeClr val="bg2">
                    <a:lumMod val="10000"/>
                  </a:schemeClr>
                </a:solidFill>
              </a:rPr>
              <a:t>Způsobilé a nezpůsobilé výdaje</a:t>
            </a:r>
          </a:p>
          <a:p>
            <a:r>
              <a:rPr lang="cs-CZ" dirty="0">
                <a:solidFill>
                  <a:schemeClr val="bg2">
                    <a:lumMod val="10000"/>
                  </a:schemeClr>
                </a:solidFill>
              </a:rPr>
              <a:t>Finanční řízení projektu</a:t>
            </a:r>
          </a:p>
          <a:p>
            <a:r>
              <a:rPr lang="cs-CZ" dirty="0">
                <a:solidFill>
                  <a:schemeClr val="bg2">
                    <a:lumMod val="10000"/>
                  </a:schemeClr>
                </a:solidFill>
              </a:rPr>
              <a:t>a další</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46</a:t>
            </a:fld>
            <a:endParaRPr lang="cs-CZ" dirty="0"/>
          </a:p>
        </p:txBody>
      </p:sp>
    </p:spTree>
    <p:extLst>
      <p:ext uri="{BB962C8B-B14F-4D97-AF65-F5344CB8AC3E}">
        <p14:creationId xmlns:p14="http://schemas.microsoft.com/office/powerpoint/2010/main" val="19881279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0000" y="260768"/>
            <a:ext cx="8424000" cy="1080000"/>
          </a:xfrm>
        </p:spPr>
        <p:txBody>
          <a:bodyPr/>
          <a:lstStyle/>
          <a:p>
            <a:r>
              <a:rPr lang="cs-CZ" dirty="0">
                <a:solidFill>
                  <a:schemeClr val="bg2">
                    <a:lumMod val="10000"/>
                  </a:schemeClr>
                </a:solidFill>
              </a:rPr>
              <a:t>Podklady pro přípravu právního aktu – obecná část pravidel</a:t>
            </a:r>
          </a:p>
        </p:txBody>
      </p:sp>
      <p:sp>
        <p:nvSpPr>
          <p:cNvPr id="3" name="Zástupný symbol pro obsah 2"/>
          <p:cNvSpPr>
            <a:spLocks noGrp="1"/>
          </p:cNvSpPr>
          <p:nvPr>
            <p:ph idx="1"/>
          </p:nvPr>
        </p:nvSpPr>
        <p:spPr/>
        <p:txBody>
          <a:bodyPr/>
          <a:lstStyle/>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Identifikace bankovního účtu</a:t>
            </a:r>
          </a:p>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Údaje z oblasti „Kategorie intervencí“</a:t>
            </a:r>
          </a:p>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Data zahájení a ukončení realizace projektu</a:t>
            </a:r>
          </a:p>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Prohlášení o bezdlužnosti a bezúhonnosti a vylučující dvojí financování projektu</a:t>
            </a:r>
          </a:p>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Dokumenty k veřejné podpoře…</a:t>
            </a:r>
          </a:p>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Další úpravy… v návaznosti na podmínky výzvy</a:t>
            </a:r>
          </a:p>
          <a:p>
            <a:pPr lvl="1"/>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47</a:t>
            </a:fld>
            <a:endParaRPr lang="cs-CZ" dirty="0"/>
          </a:p>
        </p:txBody>
      </p:sp>
    </p:spTree>
    <p:extLst>
      <p:ext uri="{BB962C8B-B14F-4D97-AF65-F5344CB8AC3E}">
        <p14:creationId xmlns:p14="http://schemas.microsoft.com/office/powerpoint/2010/main" val="16382995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Nadpis 4"/>
          <p:cNvSpPr>
            <a:spLocks noGrp="1"/>
          </p:cNvSpPr>
          <p:nvPr>
            <p:ph type="title"/>
          </p:nvPr>
        </p:nvSpPr>
        <p:spPr>
          <a:xfrm>
            <a:off x="0" y="3140968"/>
            <a:ext cx="8963680" cy="648072"/>
          </a:xfrm>
        </p:spPr>
        <p:txBody>
          <a:bodyPr/>
          <a:lstStyle/>
          <a:p>
            <a:pPr algn="ctr"/>
            <a:r>
              <a:rPr lang="cs-CZ" dirty="0">
                <a:solidFill>
                  <a:schemeClr val="bg2">
                    <a:lumMod val="10000"/>
                  </a:schemeClr>
                </a:solidFill>
              </a:rPr>
              <a:t>Hodnocení projektů</a:t>
            </a:r>
          </a:p>
        </p:txBody>
      </p:sp>
      <p:sp>
        <p:nvSpPr>
          <p:cNvPr id="4" name="Zástupný symbol pro obsah 2"/>
          <p:cNvSpPr txBox="1">
            <a:spLocks/>
          </p:cNvSpPr>
          <p:nvPr/>
        </p:nvSpPr>
        <p:spPr>
          <a:xfrm>
            <a:off x="683568" y="3861048"/>
            <a:ext cx="7920432" cy="2664296"/>
          </a:xfrm>
          <a:prstGeom prst="rect">
            <a:avLst/>
          </a:prstGeom>
          <a:ln>
            <a:noFill/>
          </a:ln>
        </p:spPr>
        <p:txBody>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dirty="0"/>
          </a:p>
        </p:txBody>
      </p:sp>
    </p:spTree>
    <p:extLst>
      <p:ext uri="{BB962C8B-B14F-4D97-AF65-F5344CB8AC3E}">
        <p14:creationId xmlns:p14="http://schemas.microsoft.com/office/powerpoint/2010/main" val="37520245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0000" y="260768"/>
            <a:ext cx="8424000" cy="1080000"/>
          </a:xfrm>
        </p:spPr>
        <p:txBody>
          <a:bodyPr/>
          <a:lstStyle/>
          <a:p>
            <a:r>
              <a:rPr lang="cs-CZ" dirty="0">
                <a:solidFill>
                  <a:schemeClr val="bg2">
                    <a:lumMod val="10000"/>
                  </a:schemeClr>
                </a:solidFill>
              </a:rPr>
              <a:t>Hodnocení projektů (předpoklad)</a:t>
            </a:r>
          </a:p>
        </p:txBody>
      </p:sp>
      <p:sp>
        <p:nvSpPr>
          <p:cNvPr id="3" name="Zástupný symbol pro obsah 2"/>
          <p:cNvSpPr>
            <a:spLocks noGrp="1"/>
          </p:cNvSpPr>
          <p:nvPr>
            <p:ph idx="1"/>
          </p:nvPr>
        </p:nvSpPr>
        <p:spPr/>
        <p:txBody>
          <a:bodyPr/>
          <a:lstStyle/>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Hodnocení přijatelnosti a formálních náležitostí  </a:t>
            </a:r>
          </a:p>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Věcné hodnocení  a výběr projektů </a:t>
            </a:r>
          </a:p>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Předání projektů na MPSV </a:t>
            </a:r>
          </a:p>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Kontrola na ŘO - závěrečné ověření způsobilosti</a:t>
            </a:r>
          </a:p>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Vydání právního aktu a proplacení zálohy</a:t>
            </a:r>
          </a:p>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Zahájení realizace projektu po kontrole ŘO </a:t>
            </a:r>
          </a:p>
          <a:p>
            <a:pPr lvl="1"/>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49</a:t>
            </a:fld>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6B3223-CE76-4079-8C65-E0722181796A}"/>
              </a:ext>
            </a:extLst>
          </p:cNvPr>
          <p:cNvSpPr>
            <a:spLocks noGrp="1"/>
          </p:cNvSpPr>
          <p:nvPr>
            <p:ph type="title"/>
          </p:nvPr>
        </p:nvSpPr>
        <p:spPr/>
        <p:txBody>
          <a:bodyPr/>
          <a:lstStyle/>
          <a:p>
            <a:r>
              <a:rPr lang="cs-CZ" dirty="0"/>
              <a:t>Časové nastavení</a:t>
            </a:r>
          </a:p>
        </p:txBody>
      </p:sp>
      <p:sp>
        <p:nvSpPr>
          <p:cNvPr id="3" name="Zástupný symbol pro obsah 2">
            <a:extLst>
              <a:ext uri="{FF2B5EF4-FFF2-40B4-BE49-F238E27FC236}">
                <a16:creationId xmlns:a16="http://schemas.microsoft.com/office/drawing/2014/main" id="{D1F11D92-5C69-4CF7-82C0-3BD99862BEE3}"/>
              </a:ext>
            </a:extLst>
          </p:cNvPr>
          <p:cNvSpPr>
            <a:spLocks noGrp="1"/>
          </p:cNvSpPr>
          <p:nvPr>
            <p:ph idx="1"/>
          </p:nvPr>
        </p:nvSpPr>
        <p:spPr/>
        <p:txBody>
          <a:bodyPr/>
          <a:lstStyle/>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Vyhlášení výzvy MAS – 12.2. 2018</a:t>
            </a:r>
          </a:p>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Datum zahájení příjmu žádostí o podporu – 12.2. 2018 (4:00 hod.)</a:t>
            </a:r>
          </a:p>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Datum ukončení příjmu žádostí o podporu – 2.5. 2018 (12:00 hod.)</a:t>
            </a:r>
          </a:p>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Maximální délka realizace projektu – 36 měsíců</a:t>
            </a:r>
          </a:p>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Nejzazší datum ukončení fyzické realizace projektu – 31. 4. 2021</a:t>
            </a:r>
          </a:p>
          <a:p>
            <a:pPr marL="0" indent="0">
              <a:buNone/>
            </a:pPr>
            <a:endParaRPr lang="cs-CZ" dirty="0"/>
          </a:p>
        </p:txBody>
      </p:sp>
      <p:sp>
        <p:nvSpPr>
          <p:cNvPr id="4" name="Zástupný symbol pro číslo snímku 3">
            <a:extLst>
              <a:ext uri="{FF2B5EF4-FFF2-40B4-BE49-F238E27FC236}">
                <a16:creationId xmlns:a16="http://schemas.microsoft.com/office/drawing/2014/main" id="{CE6FDD63-BC4D-4D53-B7F5-F2BE6E2FF347}"/>
              </a:ext>
            </a:extLst>
          </p:cNvPr>
          <p:cNvSpPr>
            <a:spLocks noGrp="1"/>
          </p:cNvSpPr>
          <p:nvPr>
            <p:ph type="sldNum" sz="quarter" idx="12"/>
          </p:nvPr>
        </p:nvSpPr>
        <p:spPr/>
        <p:txBody>
          <a:bodyPr/>
          <a:lstStyle/>
          <a:p>
            <a:fld id="{479BF083-4774-43B1-9AB0-5CC1AC5DD8EE}" type="slidenum">
              <a:rPr lang="cs-CZ" smtClean="0"/>
              <a:pPr/>
              <a:t>5</a:t>
            </a:fld>
            <a:endParaRPr lang="cs-CZ" dirty="0"/>
          </a:p>
        </p:txBody>
      </p:sp>
    </p:spTree>
    <p:extLst>
      <p:ext uri="{BB962C8B-B14F-4D97-AF65-F5344CB8AC3E}">
        <p14:creationId xmlns:p14="http://schemas.microsoft.com/office/powerpoint/2010/main" val="19643072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0000" y="260768"/>
            <a:ext cx="8424000" cy="1080000"/>
          </a:xfrm>
        </p:spPr>
        <p:txBody>
          <a:bodyPr/>
          <a:lstStyle/>
          <a:p>
            <a:r>
              <a:rPr lang="cs-CZ" dirty="0">
                <a:solidFill>
                  <a:schemeClr val="bg2">
                    <a:lumMod val="10000"/>
                  </a:schemeClr>
                </a:solidFill>
              </a:rPr>
              <a:t>Hodnocení projektů</a:t>
            </a:r>
            <a:br>
              <a:rPr lang="cs-CZ" dirty="0">
                <a:solidFill>
                  <a:schemeClr val="bg2">
                    <a:lumMod val="10000"/>
                  </a:schemeClr>
                </a:solidFill>
              </a:rPr>
            </a:br>
            <a:r>
              <a:rPr lang="cs-CZ" sz="2800" dirty="0">
                <a:solidFill>
                  <a:schemeClr val="bg2">
                    <a:lumMod val="10000"/>
                  </a:schemeClr>
                </a:solidFill>
              </a:rPr>
              <a:t>přijatelnost a formální náležitosti</a:t>
            </a:r>
          </a:p>
        </p:txBody>
      </p:sp>
      <p:sp>
        <p:nvSpPr>
          <p:cNvPr id="3" name="Zástupný symbol pro obsah 2"/>
          <p:cNvSpPr>
            <a:spLocks noGrp="1"/>
          </p:cNvSpPr>
          <p:nvPr>
            <p:ph idx="1"/>
          </p:nvPr>
        </p:nvSpPr>
        <p:spPr/>
        <p:txBody>
          <a:bodyPr/>
          <a:lstStyle/>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Hodnocení přijatelnosti a formálních náležitostí</a:t>
            </a:r>
          </a:p>
          <a:p>
            <a:pPr marL="684000" lvl="2"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Provádí zaměstnanci MAS</a:t>
            </a:r>
          </a:p>
          <a:p>
            <a:pPr marL="684000" lvl="2"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Do 30 pracovních dnů od ukončení příjmů žádostí</a:t>
            </a:r>
          </a:p>
          <a:p>
            <a:pPr marL="684000" lvl="2"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Kritéria přijatelnosti – nenapravitelná</a:t>
            </a:r>
          </a:p>
          <a:p>
            <a:pPr marL="684000" lvl="2"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Kritéria formálních náležitostí – napravitelná (1×, do 5 </a:t>
            </a:r>
            <a:r>
              <a:rPr lang="cs-CZ" dirty="0" err="1">
                <a:solidFill>
                  <a:schemeClr val="bg2">
                    <a:lumMod val="10000"/>
                  </a:schemeClr>
                </a:solidFill>
              </a:rPr>
              <a:t>pr</a:t>
            </a:r>
            <a:r>
              <a:rPr lang="cs-CZ" dirty="0">
                <a:solidFill>
                  <a:schemeClr val="bg2">
                    <a:lumMod val="10000"/>
                  </a:schemeClr>
                </a:solidFill>
              </a:rPr>
              <a:t>. dnů)</a:t>
            </a:r>
            <a:endParaRPr lang="en-US" dirty="0">
              <a:solidFill>
                <a:schemeClr val="bg2">
                  <a:lumMod val="10000"/>
                </a:schemeClr>
              </a:solidFill>
            </a:endParaRP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50</a:t>
            </a:fld>
            <a:endParaRPr lang="cs-CZ"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0000" y="260768"/>
            <a:ext cx="8424000" cy="1080000"/>
          </a:xfrm>
        </p:spPr>
        <p:txBody>
          <a:bodyPr/>
          <a:lstStyle/>
          <a:p>
            <a:r>
              <a:rPr lang="cs-CZ" dirty="0">
                <a:solidFill>
                  <a:schemeClr val="bg2">
                    <a:lumMod val="10000"/>
                  </a:schemeClr>
                </a:solidFill>
              </a:rPr>
              <a:t>Hodnocení projektů</a:t>
            </a:r>
            <a:br>
              <a:rPr lang="cs-CZ" dirty="0">
                <a:solidFill>
                  <a:schemeClr val="bg2">
                    <a:lumMod val="10000"/>
                  </a:schemeClr>
                </a:solidFill>
              </a:rPr>
            </a:br>
            <a:r>
              <a:rPr lang="cs-CZ" sz="2800" dirty="0">
                <a:solidFill>
                  <a:schemeClr val="bg2">
                    <a:lumMod val="10000"/>
                  </a:schemeClr>
                </a:solidFill>
              </a:rPr>
              <a:t>přijatelnost a formální náležitosti</a:t>
            </a:r>
          </a:p>
        </p:txBody>
      </p:sp>
      <p:sp>
        <p:nvSpPr>
          <p:cNvPr id="3" name="Zástupný symbol pro obsah 2"/>
          <p:cNvSpPr>
            <a:spLocks noGrp="1"/>
          </p:cNvSpPr>
          <p:nvPr>
            <p:ph idx="1"/>
          </p:nvPr>
        </p:nvSpPr>
        <p:spPr/>
        <p:txBody>
          <a:bodyPr/>
          <a:lstStyle/>
          <a:p>
            <a:pPr marL="0" lvl="1" indent="0">
              <a:lnSpc>
                <a:spcPct val="150000"/>
              </a:lnSpc>
              <a:spcBef>
                <a:spcPts val="0"/>
              </a:spcBef>
              <a:spcAft>
                <a:spcPts val="0"/>
              </a:spcAft>
              <a:buSzPct val="100000"/>
              <a:buNone/>
            </a:pPr>
            <a:r>
              <a:rPr lang="cs-CZ" dirty="0"/>
              <a:t>       </a:t>
            </a:r>
            <a:r>
              <a:rPr lang="cs-CZ" i="1" dirty="0">
                <a:solidFill>
                  <a:schemeClr val="bg2">
                    <a:lumMod val="10000"/>
                  </a:schemeClr>
                </a:solidFill>
              </a:rPr>
              <a:t>PŘIJATENOST</a:t>
            </a:r>
          </a:p>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Oprávněnost žadatele</a:t>
            </a:r>
          </a:p>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Partnerství</a:t>
            </a:r>
          </a:p>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Cílové skupiny</a:t>
            </a:r>
          </a:p>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Celkové způsobilé výdaje</a:t>
            </a:r>
          </a:p>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Aktivity</a:t>
            </a:r>
          </a:p>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Horizontální principy (Rovnost žen a mužů, nediskriminace, udržitelný rozvoj – vyloučení negativního dopadu)</a:t>
            </a:r>
          </a:p>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Trestní bezúhonnost</a:t>
            </a:r>
          </a:p>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Ověření administrativní, finanční a provozní kapacity žadatele (projekty do 2 mil. Kč vždy splňuje)</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51</a:t>
            </a:fld>
            <a:endParaRPr lang="cs-CZ" dirty="0"/>
          </a:p>
        </p:txBody>
      </p:sp>
    </p:spTree>
    <p:extLst>
      <p:ext uri="{BB962C8B-B14F-4D97-AF65-F5344CB8AC3E}">
        <p14:creationId xmlns:p14="http://schemas.microsoft.com/office/powerpoint/2010/main" val="21474956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0000" y="260768"/>
            <a:ext cx="8424000" cy="1080000"/>
          </a:xfrm>
        </p:spPr>
        <p:txBody>
          <a:bodyPr/>
          <a:lstStyle/>
          <a:p>
            <a:r>
              <a:rPr lang="cs-CZ" dirty="0"/>
              <a:t>Hodnocení projektů</a:t>
            </a:r>
            <a:br>
              <a:rPr lang="cs-CZ" dirty="0"/>
            </a:br>
            <a:r>
              <a:rPr lang="cs-CZ" sz="2800" dirty="0"/>
              <a:t>přijatelnost a formální náležitosti</a:t>
            </a:r>
          </a:p>
        </p:txBody>
      </p:sp>
      <p:sp>
        <p:nvSpPr>
          <p:cNvPr id="3" name="Zástupný symbol pro obsah 2"/>
          <p:cNvSpPr>
            <a:spLocks noGrp="1"/>
          </p:cNvSpPr>
          <p:nvPr>
            <p:ph idx="1"/>
          </p:nvPr>
        </p:nvSpPr>
        <p:spPr/>
        <p:txBody>
          <a:bodyPr/>
          <a:lstStyle/>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Soulad projektu s CLLD</a:t>
            </a:r>
          </a:p>
          <a:p>
            <a:pPr marL="504000" lvl="3" indent="0">
              <a:lnSpc>
                <a:spcPct val="150000"/>
              </a:lnSpc>
              <a:spcBef>
                <a:spcPts val="0"/>
              </a:spcBef>
              <a:spcAft>
                <a:spcPts val="0"/>
              </a:spcAft>
              <a:buSzPct val="100000"/>
              <a:buNone/>
            </a:pPr>
            <a:r>
              <a:rPr lang="cs-CZ" dirty="0">
                <a:solidFill>
                  <a:schemeClr val="bg2">
                    <a:lumMod val="10000"/>
                  </a:schemeClr>
                </a:solidFill>
              </a:rPr>
              <a:t>Přispívá projekt k naplňování min. 1 specifického cíle strategie? </a:t>
            </a:r>
          </a:p>
          <a:p>
            <a:pPr marL="504000" lvl="3" indent="0">
              <a:lnSpc>
                <a:spcPct val="150000"/>
              </a:lnSpc>
              <a:spcBef>
                <a:spcPts val="0"/>
              </a:spcBef>
              <a:spcAft>
                <a:spcPts val="0"/>
              </a:spcAft>
              <a:buSzPct val="100000"/>
              <a:buNone/>
            </a:pPr>
            <a:r>
              <a:rPr lang="cs-CZ" dirty="0">
                <a:solidFill>
                  <a:schemeClr val="bg2">
                    <a:lumMod val="10000"/>
                  </a:schemeClr>
                </a:solidFill>
              </a:rPr>
              <a:t>Lze projekt přiřadit k opatření v programovém rámci? </a:t>
            </a:r>
          </a:p>
          <a:p>
            <a:pPr marL="504000" lvl="3" indent="0">
              <a:lnSpc>
                <a:spcPct val="150000"/>
              </a:lnSpc>
              <a:spcBef>
                <a:spcPts val="0"/>
              </a:spcBef>
              <a:spcAft>
                <a:spcPts val="0"/>
              </a:spcAft>
              <a:buSzPct val="100000"/>
              <a:buNone/>
            </a:pPr>
            <a:r>
              <a:rPr lang="cs-CZ" dirty="0">
                <a:solidFill>
                  <a:schemeClr val="bg2">
                    <a:lumMod val="10000"/>
                  </a:schemeClr>
                </a:solidFill>
              </a:rPr>
              <a:t>Lze k projektu přiřadit minimálně jeden indikátor výstupů? </a:t>
            </a:r>
          </a:p>
          <a:p>
            <a:pPr marL="504000" lvl="3" indent="0">
              <a:lnSpc>
                <a:spcPct val="150000"/>
              </a:lnSpc>
              <a:spcBef>
                <a:spcPts val="0"/>
              </a:spcBef>
              <a:spcAft>
                <a:spcPts val="0"/>
              </a:spcAft>
              <a:buSzPct val="100000"/>
              <a:buNone/>
            </a:pPr>
            <a:r>
              <a:rPr lang="cs-CZ" dirty="0">
                <a:solidFill>
                  <a:schemeClr val="bg2">
                    <a:lumMod val="10000"/>
                  </a:schemeClr>
                </a:solidFill>
              </a:rPr>
              <a:t>Je projekt </a:t>
            </a:r>
            <a:r>
              <a:rPr lang="cs-CZ" u="sng" dirty="0">
                <a:solidFill>
                  <a:schemeClr val="bg2">
                    <a:lumMod val="10000"/>
                  </a:schemeClr>
                </a:solidFill>
              </a:rPr>
              <a:t>realizován nebo má prokazatelný dopad na území Slezské brány</a:t>
            </a:r>
            <a:r>
              <a:rPr lang="cs-CZ" dirty="0">
                <a:solidFill>
                  <a:schemeClr val="bg2">
                    <a:lumMod val="10000"/>
                  </a:schemeClr>
                </a:solidFill>
              </a:rPr>
              <a:t>?</a:t>
            </a:r>
          </a:p>
          <a:p>
            <a:pPr marL="504000" lvl="3" indent="0">
              <a:lnSpc>
                <a:spcPct val="150000"/>
              </a:lnSpc>
              <a:spcBef>
                <a:spcPts val="0"/>
              </a:spcBef>
              <a:spcAft>
                <a:spcPts val="0"/>
              </a:spcAft>
              <a:buSzPct val="100000"/>
              <a:buNone/>
            </a:pPr>
            <a:r>
              <a:rPr lang="cs-CZ" dirty="0">
                <a:solidFill>
                  <a:schemeClr val="tx2"/>
                </a:solidFill>
              </a:rPr>
              <a:t>	</a:t>
            </a:r>
            <a:r>
              <a:rPr lang="cs-CZ" dirty="0" err="1">
                <a:solidFill>
                  <a:srgbClr val="FF0000"/>
                </a:solidFill>
              </a:rPr>
              <a:t>ŽoP</a:t>
            </a:r>
            <a:r>
              <a:rPr lang="cs-CZ" dirty="0">
                <a:solidFill>
                  <a:srgbClr val="FF0000"/>
                </a:solidFill>
              </a:rPr>
              <a:t> - popis projektu, příloha popis cílové skupiny</a:t>
            </a:r>
          </a:p>
          <a:p>
            <a:pPr marL="504000" lvl="3" indent="0">
              <a:lnSpc>
                <a:spcPct val="150000"/>
              </a:lnSpc>
              <a:spcBef>
                <a:spcPts val="0"/>
              </a:spcBef>
              <a:spcAft>
                <a:spcPts val="0"/>
              </a:spcAft>
              <a:buSzPct val="100000"/>
              <a:buNone/>
            </a:pPr>
            <a:r>
              <a:rPr lang="cs-CZ" dirty="0">
                <a:solidFill>
                  <a:srgbClr val="FF0000"/>
                </a:solidFill>
              </a:rPr>
              <a:t>	dopad – vazba na cílovou skupinu (trvalé bydliště, podnikání)</a:t>
            </a:r>
          </a:p>
          <a:p>
            <a:pPr marL="504000" lvl="3" indent="0">
              <a:lnSpc>
                <a:spcPct val="150000"/>
              </a:lnSpc>
              <a:spcBef>
                <a:spcPts val="0"/>
              </a:spcBef>
              <a:spcAft>
                <a:spcPts val="0"/>
              </a:spcAft>
              <a:buSzPct val="100000"/>
              <a:buNone/>
            </a:pPr>
            <a:r>
              <a:rPr lang="cs-CZ" dirty="0">
                <a:solidFill>
                  <a:srgbClr val="FF0000"/>
                </a:solidFill>
              </a:rPr>
              <a:t>	 více viz obecná část pravidel kap. 14</a:t>
            </a:r>
          </a:p>
          <a:p>
            <a:endParaRPr lang="cs-CZ" dirty="0"/>
          </a:p>
          <a:p>
            <a:pPr marL="684000" lvl="2" indent="-432000">
              <a:lnSpc>
                <a:spcPct val="150000"/>
              </a:lnSpc>
              <a:spcBef>
                <a:spcPts val="0"/>
              </a:spcBef>
              <a:spcAft>
                <a:spcPts val="0"/>
              </a:spcAft>
              <a:buSzPct val="100000"/>
              <a:buFont typeface="Wingdings" panose="05000000000000000000" pitchFamily="2" charset="2"/>
              <a:buChar char=""/>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52</a:t>
            </a:fld>
            <a:endParaRPr lang="cs-CZ" dirty="0"/>
          </a:p>
        </p:txBody>
      </p:sp>
    </p:spTree>
    <p:extLst>
      <p:ext uri="{BB962C8B-B14F-4D97-AF65-F5344CB8AC3E}">
        <p14:creationId xmlns:p14="http://schemas.microsoft.com/office/powerpoint/2010/main" val="13272886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0000" y="260768"/>
            <a:ext cx="8424000" cy="1080000"/>
          </a:xfrm>
        </p:spPr>
        <p:txBody>
          <a:bodyPr/>
          <a:lstStyle/>
          <a:p>
            <a:r>
              <a:rPr lang="cs-CZ" dirty="0"/>
              <a:t>Hodnocení projektů</a:t>
            </a:r>
            <a:br>
              <a:rPr lang="cs-CZ" dirty="0"/>
            </a:br>
            <a:r>
              <a:rPr lang="cs-CZ" sz="2800" dirty="0"/>
              <a:t>přijatelnost a formální náležitosti</a:t>
            </a:r>
          </a:p>
        </p:txBody>
      </p:sp>
      <p:sp>
        <p:nvSpPr>
          <p:cNvPr id="3" name="Zástupný symbol pro obsah 2"/>
          <p:cNvSpPr>
            <a:spLocks noGrp="1"/>
          </p:cNvSpPr>
          <p:nvPr>
            <p:ph idx="1"/>
          </p:nvPr>
        </p:nvSpPr>
        <p:spPr/>
        <p:txBody>
          <a:bodyPr/>
          <a:lstStyle/>
          <a:p>
            <a:pPr marL="504000" lvl="3" indent="0">
              <a:lnSpc>
                <a:spcPct val="150000"/>
              </a:lnSpc>
              <a:spcBef>
                <a:spcPts val="0"/>
              </a:spcBef>
              <a:spcAft>
                <a:spcPts val="0"/>
              </a:spcAft>
              <a:buSzPct val="100000"/>
              <a:buNone/>
            </a:pPr>
            <a:r>
              <a:rPr lang="cs-CZ" i="1" dirty="0">
                <a:solidFill>
                  <a:schemeClr val="bg2">
                    <a:lumMod val="10000"/>
                  </a:schemeClr>
                </a:solidFill>
              </a:rPr>
              <a:t>FORMÁLNÍ NÁLEŽITOSTI </a:t>
            </a:r>
          </a:p>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Úplnost a forma žádosti </a:t>
            </a:r>
            <a:r>
              <a:rPr lang="cs-CZ" dirty="0"/>
              <a:t> </a:t>
            </a:r>
            <a:r>
              <a:rPr lang="cs-CZ" dirty="0">
                <a:solidFill>
                  <a:srgbClr val="FF0000"/>
                </a:solidFill>
              </a:rPr>
              <a:t>(Pokyny k vyplnění žádosti IS KP14+ nepřímé náklady...)</a:t>
            </a:r>
          </a:p>
          <a:p>
            <a:pPr marL="432000" lvl="1"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Podpis žádosti (statutární zástupce žadatele/oprávněná osoba) – </a:t>
            </a:r>
            <a:r>
              <a:rPr lang="cs-CZ" dirty="0">
                <a:solidFill>
                  <a:srgbClr val="FF0000"/>
                </a:solidFill>
              </a:rPr>
              <a:t>lze plná moc jako </a:t>
            </a:r>
            <a:r>
              <a:rPr lang="cs-CZ" dirty="0" err="1">
                <a:solidFill>
                  <a:srgbClr val="FF0000"/>
                </a:solidFill>
              </a:rPr>
              <a:t>sken</a:t>
            </a:r>
            <a:r>
              <a:rPr lang="cs-CZ" dirty="0">
                <a:solidFill>
                  <a:srgbClr val="FF0000"/>
                </a:solidFill>
              </a:rPr>
              <a:t>, ale žadatel musí mít k dispozici originál.</a:t>
            </a:r>
          </a:p>
          <a:p>
            <a:endParaRPr lang="cs-CZ" dirty="0"/>
          </a:p>
          <a:p>
            <a:pPr marL="252000" lvl="2" indent="0">
              <a:lnSpc>
                <a:spcPct val="150000"/>
              </a:lnSpc>
              <a:spcBef>
                <a:spcPts val="0"/>
              </a:spcBef>
              <a:spcAft>
                <a:spcPts val="0"/>
              </a:spcAft>
              <a:buSzPct val="10000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53</a:t>
            </a:fld>
            <a:endParaRPr lang="cs-CZ" dirty="0"/>
          </a:p>
        </p:txBody>
      </p:sp>
    </p:spTree>
    <p:extLst>
      <p:ext uri="{BB962C8B-B14F-4D97-AF65-F5344CB8AC3E}">
        <p14:creationId xmlns:p14="http://schemas.microsoft.com/office/powerpoint/2010/main" val="25399445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0000" y="260768"/>
            <a:ext cx="8424000" cy="1080000"/>
          </a:xfrm>
        </p:spPr>
        <p:txBody>
          <a:bodyPr/>
          <a:lstStyle/>
          <a:p>
            <a:r>
              <a:rPr lang="cs-CZ" dirty="0">
                <a:solidFill>
                  <a:schemeClr val="bg2">
                    <a:lumMod val="10000"/>
                  </a:schemeClr>
                </a:solidFill>
              </a:rPr>
              <a:t>Hodnocení projektů - věcné</a:t>
            </a:r>
          </a:p>
        </p:txBody>
      </p:sp>
      <p:sp>
        <p:nvSpPr>
          <p:cNvPr id="3" name="Zástupný symbol pro obsah 2"/>
          <p:cNvSpPr>
            <a:spLocks noGrp="1"/>
          </p:cNvSpPr>
          <p:nvPr>
            <p:ph idx="1"/>
          </p:nvPr>
        </p:nvSpPr>
        <p:spPr/>
        <p:txBody>
          <a:bodyPr/>
          <a:lstStyle/>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Provádí výběrová komise (má k dispozici podpůrné hodnocení odborníka) do 50 pracovních dnů</a:t>
            </a:r>
          </a:p>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Hlavní zdroj informací v žádosti o podporu a přílohy </a:t>
            </a:r>
          </a:p>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deskriptor 4) „Nedostatečně“ je eliminační </a:t>
            </a:r>
          </a:p>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Rozhodující je vždy hlavní otázka u každého z kritérií. Jednotlivé podotázky jsou návodné.</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54</a:t>
            </a:fld>
            <a:endParaRPr lang="cs-CZ"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0000" y="260768"/>
            <a:ext cx="8424000" cy="1080000"/>
          </a:xfrm>
        </p:spPr>
        <p:txBody>
          <a:bodyPr/>
          <a:lstStyle/>
          <a:p>
            <a:r>
              <a:rPr lang="cs-CZ" dirty="0">
                <a:solidFill>
                  <a:schemeClr val="bg2">
                    <a:lumMod val="10000"/>
                  </a:schemeClr>
                </a:solidFill>
              </a:rPr>
              <a:t>Hodnocení projektů - věcné</a:t>
            </a:r>
          </a:p>
        </p:txBody>
      </p:sp>
      <p:sp>
        <p:nvSpPr>
          <p:cNvPr id="3" name="Zástupný symbol pro obsah 2"/>
          <p:cNvSpPr>
            <a:spLocks noGrp="1"/>
          </p:cNvSpPr>
          <p:nvPr>
            <p:ph idx="1"/>
          </p:nvPr>
        </p:nvSpPr>
        <p:spPr/>
        <p:txBody>
          <a:bodyPr/>
          <a:lstStyle/>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4 oblasti: Potřebnost, Účelnost, Efektivnost a hospodárnost, Proveditelnost</a:t>
            </a:r>
          </a:p>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Maximální počet bodů 100. Minimální počet bodů 50.</a:t>
            </a:r>
          </a:p>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Pro hodnocení se využívá 4 </a:t>
            </a:r>
            <a:r>
              <a:rPr lang="cs-CZ" sz="2400" dirty="0" err="1">
                <a:solidFill>
                  <a:schemeClr val="bg2">
                    <a:lumMod val="10000"/>
                  </a:schemeClr>
                </a:solidFill>
              </a:rPr>
              <a:t>desktriptory</a:t>
            </a:r>
            <a:r>
              <a:rPr lang="cs-CZ" sz="2400" dirty="0">
                <a:solidFill>
                  <a:schemeClr val="bg2">
                    <a:lumMod val="10000"/>
                  </a:schemeClr>
                </a:solidFill>
              </a:rPr>
              <a:t>: Velmi dobře (100 %), Dobře (75 %), Dostatečně (50 %), Nedostatečně (25%)</a:t>
            </a:r>
            <a:endParaRPr lang="en-US" sz="2400" dirty="0">
              <a:solidFill>
                <a:schemeClr val="bg2">
                  <a:lumMod val="10000"/>
                </a:schemeClr>
              </a:solidFill>
            </a:endParaRP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55</a:t>
            </a:fld>
            <a:endParaRPr lang="cs-CZ"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0000" y="260768"/>
            <a:ext cx="8424000" cy="1080000"/>
          </a:xfrm>
        </p:spPr>
        <p:txBody>
          <a:bodyPr/>
          <a:lstStyle/>
          <a:p>
            <a:r>
              <a:rPr lang="cs-CZ" dirty="0">
                <a:solidFill>
                  <a:schemeClr val="bg2">
                    <a:lumMod val="10000"/>
                  </a:schemeClr>
                </a:solidFill>
              </a:rPr>
              <a:t>Hodnocení projektů - výběr</a:t>
            </a:r>
          </a:p>
        </p:txBody>
      </p:sp>
      <p:sp>
        <p:nvSpPr>
          <p:cNvPr id="3" name="Zástupný symbol pro obsah 2"/>
          <p:cNvSpPr>
            <a:spLocks noGrp="1"/>
          </p:cNvSpPr>
          <p:nvPr>
            <p:ph idx="1"/>
          </p:nvPr>
        </p:nvSpPr>
        <p:spPr/>
        <p:txBody>
          <a:bodyPr/>
          <a:lstStyle/>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Výběr projektů</a:t>
            </a:r>
            <a:endParaRPr lang="cs-CZ" dirty="0">
              <a:solidFill>
                <a:schemeClr val="bg2">
                  <a:lumMod val="10000"/>
                </a:schemeClr>
              </a:solidFill>
            </a:endParaRPr>
          </a:p>
          <a:p>
            <a:pPr marL="684000" lvl="2"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Provádí programový výbor (do 30 pracovních dnů)</a:t>
            </a:r>
          </a:p>
          <a:p>
            <a:pPr marL="936000" lvl="3" indent="-432000">
              <a:lnSpc>
                <a:spcPct val="150000"/>
              </a:lnSpc>
              <a:spcBef>
                <a:spcPts val="0"/>
              </a:spcBef>
              <a:spcAft>
                <a:spcPts val="0"/>
              </a:spcAft>
              <a:buSzPct val="100000"/>
              <a:buFont typeface="Wingdings" panose="05000000000000000000" pitchFamily="2" charset="2"/>
              <a:buChar char=""/>
            </a:pPr>
            <a:r>
              <a:rPr lang="cs-CZ" dirty="0">
                <a:solidFill>
                  <a:schemeClr val="bg2">
                    <a:lumMod val="10000"/>
                  </a:schemeClr>
                </a:solidFill>
              </a:rPr>
              <a:t>Pořadí projektů nelze měnit jiným způsobem než nedoporučením projektu k podpoře</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56</a:t>
            </a:fld>
            <a:endParaRPr lang="cs-CZ"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0000" y="260768"/>
            <a:ext cx="8424000" cy="1080000"/>
          </a:xfrm>
        </p:spPr>
        <p:txBody>
          <a:bodyPr/>
          <a:lstStyle/>
          <a:p>
            <a:r>
              <a:rPr lang="cs-CZ" dirty="0">
                <a:solidFill>
                  <a:schemeClr val="bg2">
                    <a:lumMod val="10000"/>
                  </a:schemeClr>
                </a:solidFill>
              </a:rPr>
              <a:t>Přezkum negativního rozhodnutí</a:t>
            </a:r>
          </a:p>
        </p:txBody>
      </p:sp>
      <p:sp>
        <p:nvSpPr>
          <p:cNvPr id="3" name="Zástupný symbol pro obsah 2"/>
          <p:cNvSpPr>
            <a:spLocks noGrp="1"/>
          </p:cNvSpPr>
          <p:nvPr>
            <p:ph idx="1"/>
          </p:nvPr>
        </p:nvSpPr>
        <p:spPr/>
        <p:txBody>
          <a:bodyPr/>
          <a:lstStyle/>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Lhůta – 15 kalendářních dnů ode dne doručení informace o negativním výsledku</a:t>
            </a:r>
          </a:p>
          <a:p>
            <a:pPr marL="684000" lvl="2"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Přezkum hodnocení přijatelnosti a formálních náležitostí</a:t>
            </a:r>
          </a:p>
          <a:p>
            <a:pPr marL="684000" lvl="2"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Přezkum věcného hodnocení</a:t>
            </a:r>
          </a:p>
          <a:p>
            <a:pPr marL="684000" lvl="2"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Přezkum rozhodnutí rozhodovacího orgánu MAS</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57</a:t>
            </a:fld>
            <a:endParaRPr lang="cs-CZ"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0000" y="260768"/>
            <a:ext cx="8424000" cy="1080000"/>
          </a:xfrm>
        </p:spPr>
        <p:txBody>
          <a:bodyPr/>
          <a:lstStyle/>
          <a:p>
            <a:r>
              <a:rPr lang="cs-CZ" dirty="0">
                <a:solidFill>
                  <a:schemeClr val="bg2">
                    <a:lumMod val="10000"/>
                  </a:schemeClr>
                </a:solidFill>
              </a:rPr>
              <a:t>Hodnocení projektů a postup ŘO</a:t>
            </a:r>
          </a:p>
        </p:txBody>
      </p:sp>
      <p:sp>
        <p:nvSpPr>
          <p:cNvPr id="3" name="Zástupný symbol pro obsah 2"/>
          <p:cNvSpPr>
            <a:spLocks noGrp="1"/>
          </p:cNvSpPr>
          <p:nvPr>
            <p:ph idx="1"/>
          </p:nvPr>
        </p:nvSpPr>
        <p:spPr/>
        <p:txBody>
          <a:bodyPr/>
          <a:lstStyle/>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Závěrečné ověření způsobilosti na ŘO</a:t>
            </a:r>
          </a:p>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Vydání právního aktu</a:t>
            </a:r>
          </a:p>
          <a:p>
            <a:pPr marL="432000" lvl="1" indent="-432000">
              <a:lnSpc>
                <a:spcPct val="150000"/>
              </a:lnSpc>
              <a:spcBef>
                <a:spcPts val="0"/>
              </a:spcBef>
              <a:spcAft>
                <a:spcPts val="0"/>
              </a:spcAft>
              <a:buSzPct val="100000"/>
              <a:buFont typeface="Wingdings" panose="05000000000000000000" pitchFamily="2" charset="2"/>
              <a:buChar char=""/>
            </a:pPr>
            <a:r>
              <a:rPr lang="cs-CZ" sz="2400" dirty="0">
                <a:solidFill>
                  <a:schemeClr val="bg2">
                    <a:lumMod val="10000"/>
                  </a:schemeClr>
                </a:solidFill>
              </a:rPr>
              <a:t>Proplacení zálohy</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58</a:t>
            </a:fld>
            <a:endParaRPr lang="cs-CZ"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685800" y="2286000"/>
            <a:ext cx="7772400" cy="1143000"/>
          </a:xfrm>
        </p:spPr>
        <p:txBody>
          <a:bodyPr/>
          <a:lstStyle/>
          <a:p>
            <a:pPr algn="ctr" eaLnBrk="1" hangingPunct="1"/>
            <a:r>
              <a:rPr lang="cs-CZ" altLang="cs-CZ" sz="4000" b="1" dirty="0"/>
              <a:t>děkuji za pozornost</a:t>
            </a:r>
          </a:p>
        </p:txBody>
      </p:sp>
      <p:sp>
        <p:nvSpPr>
          <p:cNvPr id="48131" name="Rectangle 7"/>
          <p:cNvSpPr>
            <a:spLocks noGrp="1" noChangeArrowheads="1"/>
          </p:cNvSpPr>
          <p:nvPr>
            <p:ph type="subTitle" idx="1"/>
          </p:nvPr>
        </p:nvSpPr>
        <p:spPr/>
        <p:txBody>
          <a:bodyPr/>
          <a:lstStyle/>
          <a:p>
            <a:pPr eaLnBrk="1" hangingPunct="1"/>
            <a:r>
              <a:rPr lang="cs-CZ" altLang="cs-CZ" sz="2400" dirty="0"/>
              <a:t>Tomáš Řeha</a:t>
            </a:r>
          </a:p>
          <a:p>
            <a:pPr eaLnBrk="1" hangingPunct="1"/>
            <a:r>
              <a:rPr lang="cs-CZ" altLang="cs-CZ" sz="2400" dirty="0"/>
              <a:t>MAS </a:t>
            </a:r>
            <a:r>
              <a:rPr lang="cs-CZ" altLang="cs-CZ" dirty="0"/>
              <a:t>Slezská brána</a:t>
            </a:r>
            <a:r>
              <a:rPr lang="cs-CZ" altLang="cs-CZ" sz="2400" dirty="0"/>
              <a:t>, z. s.</a:t>
            </a:r>
          </a:p>
          <a:p>
            <a:pPr eaLnBrk="1" hangingPunct="1"/>
            <a:r>
              <a:rPr lang="cs-CZ" altLang="cs-CZ" dirty="0">
                <a:solidFill>
                  <a:schemeClr val="bg2"/>
                </a:solidFill>
                <a:hlinkClick r:id="rId2"/>
              </a:rPr>
              <a:t>rehatom@centrum</a:t>
            </a:r>
            <a:r>
              <a:rPr lang="cs-CZ" altLang="cs-CZ" sz="2400" dirty="0">
                <a:solidFill>
                  <a:schemeClr val="bg2"/>
                </a:solidFill>
                <a:hlinkClick r:id="rId2"/>
              </a:rPr>
              <a:t>.cz</a:t>
            </a:r>
            <a:endParaRPr lang="cs-CZ" altLang="cs-CZ" sz="2400" dirty="0">
              <a:solidFill>
                <a:schemeClr val="bg2"/>
              </a:solidFill>
            </a:endParaRPr>
          </a:p>
          <a:p>
            <a:pPr eaLnBrk="1" hangingPunct="1"/>
            <a:r>
              <a:rPr lang="cs-CZ" altLang="cs-CZ" sz="2400" dirty="0">
                <a:solidFill>
                  <a:schemeClr val="bg2"/>
                </a:solidFill>
                <a:hlinkClick r:id="rId3"/>
              </a:rPr>
              <a:t>www.</a:t>
            </a:r>
            <a:r>
              <a:rPr lang="cs-CZ" altLang="cs-CZ" dirty="0">
                <a:solidFill>
                  <a:schemeClr val="bg2"/>
                </a:solidFill>
                <a:hlinkClick r:id="rId3"/>
              </a:rPr>
              <a:t>masslezskabrana</a:t>
            </a:r>
            <a:r>
              <a:rPr lang="cs-CZ" altLang="cs-CZ" sz="2400" dirty="0">
                <a:solidFill>
                  <a:schemeClr val="bg2"/>
                </a:solidFill>
                <a:hlinkClick r:id="rId3"/>
              </a:rPr>
              <a:t>.cz</a:t>
            </a:r>
            <a:r>
              <a:rPr lang="cs-CZ" altLang="cs-CZ" sz="2400" dirty="0">
                <a:solidFill>
                  <a:schemeClr val="bg2"/>
                </a:solidFill>
              </a:rPr>
              <a:t> </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B7F98E-10A3-41D9-BBF0-4B425167045F}"/>
              </a:ext>
            </a:extLst>
          </p:cNvPr>
          <p:cNvSpPr>
            <a:spLocks noGrp="1"/>
          </p:cNvSpPr>
          <p:nvPr>
            <p:ph type="title"/>
          </p:nvPr>
        </p:nvSpPr>
        <p:spPr/>
        <p:txBody>
          <a:bodyPr/>
          <a:lstStyle/>
          <a:p>
            <a:r>
              <a:rPr lang="cs-CZ" dirty="0"/>
              <a:t>Míra podpory - zjednodušeně</a:t>
            </a:r>
          </a:p>
        </p:txBody>
      </p:sp>
      <p:sp>
        <p:nvSpPr>
          <p:cNvPr id="3" name="Zástupný symbol pro obsah 2">
            <a:extLst>
              <a:ext uri="{FF2B5EF4-FFF2-40B4-BE49-F238E27FC236}">
                <a16:creationId xmlns:a16="http://schemas.microsoft.com/office/drawing/2014/main" id="{6C34A986-CAE5-48E9-B9F8-02A893578BF4}"/>
              </a:ext>
            </a:extLst>
          </p:cNvPr>
          <p:cNvSpPr>
            <a:spLocks noGrp="1"/>
          </p:cNvSpPr>
          <p:nvPr>
            <p:ph idx="1"/>
          </p:nvPr>
        </p:nvSpPr>
        <p:spPr/>
        <p:txBody>
          <a:bodyPr/>
          <a:lstStyle/>
          <a:p>
            <a:r>
              <a:rPr lang="cs-CZ" dirty="0">
                <a:solidFill>
                  <a:schemeClr val="bg2">
                    <a:lumMod val="10000"/>
                  </a:schemeClr>
                </a:solidFill>
              </a:rPr>
              <a:t>Neziskové organizace 100 %</a:t>
            </a:r>
          </a:p>
          <a:p>
            <a:r>
              <a:rPr lang="cs-CZ" dirty="0">
                <a:solidFill>
                  <a:schemeClr val="bg2">
                    <a:lumMod val="10000"/>
                  </a:schemeClr>
                </a:solidFill>
              </a:rPr>
              <a:t>Školy a školská zařízení 100 %</a:t>
            </a:r>
          </a:p>
          <a:p>
            <a:r>
              <a:rPr lang="cs-CZ" dirty="0">
                <a:solidFill>
                  <a:schemeClr val="bg2">
                    <a:lumMod val="10000"/>
                  </a:schemeClr>
                </a:solidFill>
              </a:rPr>
              <a:t>Obce a příspěvkové organizace zřizované obcemi, dobrovolné svazky obcí 95 %</a:t>
            </a:r>
          </a:p>
          <a:p>
            <a:r>
              <a:rPr lang="cs-CZ" dirty="0">
                <a:solidFill>
                  <a:schemeClr val="bg2">
                    <a:lumMod val="10000"/>
                  </a:schemeClr>
                </a:solidFill>
              </a:rPr>
              <a:t>Ostatní subjekty 85 %</a:t>
            </a:r>
          </a:p>
          <a:p>
            <a:pPr marL="0" indent="0">
              <a:buNone/>
            </a:pPr>
            <a:endParaRPr lang="cs-CZ" dirty="0"/>
          </a:p>
        </p:txBody>
      </p:sp>
      <p:sp>
        <p:nvSpPr>
          <p:cNvPr id="4" name="Zástupný symbol pro číslo snímku 3">
            <a:extLst>
              <a:ext uri="{FF2B5EF4-FFF2-40B4-BE49-F238E27FC236}">
                <a16:creationId xmlns:a16="http://schemas.microsoft.com/office/drawing/2014/main" id="{8E8D01E3-38A1-4FE9-90B1-3F044D14A497}"/>
              </a:ext>
            </a:extLst>
          </p:cNvPr>
          <p:cNvSpPr>
            <a:spLocks noGrp="1"/>
          </p:cNvSpPr>
          <p:nvPr>
            <p:ph type="sldNum" sz="quarter" idx="12"/>
          </p:nvPr>
        </p:nvSpPr>
        <p:spPr/>
        <p:txBody>
          <a:bodyPr/>
          <a:lstStyle/>
          <a:p>
            <a:fld id="{479BF083-4774-43B1-9AB0-5CC1AC5DD8EE}" type="slidenum">
              <a:rPr lang="cs-CZ" smtClean="0"/>
              <a:pPr/>
              <a:t>6</a:t>
            </a:fld>
            <a:endParaRPr lang="cs-CZ" dirty="0"/>
          </a:p>
        </p:txBody>
      </p:sp>
    </p:spTree>
    <p:extLst>
      <p:ext uri="{BB962C8B-B14F-4D97-AF65-F5344CB8AC3E}">
        <p14:creationId xmlns:p14="http://schemas.microsoft.com/office/powerpoint/2010/main" val="3376002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B2DAF0-FB1D-4BF5-BF09-DDB72D750C30}"/>
              </a:ext>
            </a:extLst>
          </p:cNvPr>
          <p:cNvSpPr>
            <a:spLocks noGrp="1"/>
          </p:cNvSpPr>
          <p:nvPr>
            <p:ph type="title"/>
          </p:nvPr>
        </p:nvSpPr>
        <p:spPr/>
        <p:txBody>
          <a:bodyPr/>
          <a:lstStyle/>
          <a:p>
            <a:r>
              <a:rPr lang="cs-CZ" dirty="0"/>
              <a:t>Celkové způsobilé výdaje projektu</a:t>
            </a:r>
          </a:p>
        </p:txBody>
      </p:sp>
      <p:sp>
        <p:nvSpPr>
          <p:cNvPr id="3" name="Zástupný symbol pro obsah 2">
            <a:extLst>
              <a:ext uri="{FF2B5EF4-FFF2-40B4-BE49-F238E27FC236}">
                <a16:creationId xmlns:a16="http://schemas.microsoft.com/office/drawing/2014/main" id="{9F6C19E4-D87F-4E08-9B5F-ABA56FA2F151}"/>
              </a:ext>
            </a:extLst>
          </p:cNvPr>
          <p:cNvSpPr>
            <a:spLocks noGrp="1"/>
          </p:cNvSpPr>
          <p:nvPr>
            <p:ph idx="1"/>
          </p:nvPr>
        </p:nvSpPr>
        <p:spPr/>
        <p:txBody>
          <a:bodyPr/>
          <a:lstStyle/>
          <a:p>
            <a:r>
              <a:rPr lang="cs-CZ" dirty="0">
                <a:solidFill>
                  <a:schemeClr val="bg2">
                    <a:lumMod val="10000"/>
                  </a:schemeClr>
                </a:solidFill>
              </a:rPr>
              <a:t>Minimální výše celkových způsobilých výdajů projektu: 400.000,-- Kč</a:t>
            </a:r>
          </a:p>
          <a:p>
            <a:r>
              <a:rPr lang="cs-CZ" dirty="0">
                <a:solidFill>
                  <a:schemeClr val="bg2">
                    <a:lumMod val="10000"/>
                  </a:schemeClr>
                </a:solidFill>
              </a:rPr>
              <a:t>Maximální výše celkových způsobilých výdajů projektu: 1.000.000,-- Kč</a:t>
            </a:r>
          </a:p>
          <a:p>
            <a:endParaRPr lang="cs-CZ" dirty="0">
              <a:solidFill>
                <a:schemeClr val="bg2">
                  <a:lumMod val="10000"/>
                </a:schemeClr>
              </a:solidFill>
            </a:endParaRPr>
          </a:p>
          <a:p>
            <a:endParaRPr lang="cs-CZ" dirty="0">
              <a:solidFill>
                <a:schemeClr val="bg2">
                  <a:lumMod val="10000"/>
                </a:schemeClr>
              </a:solidFill>
            </a:endParaRPr>
          </a:p>
          <a:p>
            <a:r>
              <a:rPr lang="cs-CZ" dirty="0">
                <a:solidFill>
                  <a:schemeClr val="bg2">
                    <a:lumMod val="10000"/>
                  </a:schemeClr>
                </a:solidFill>
              </a:rPr>
              <a:t>Ex ante a ex post</a:t>
            </a:r>
          </a:p>
          <a:p>
            <a:endParaRPr lang="cs-CZ" dirty="0"/>
          </a:p>
        </p:txBody>
      </p:sp>
      <p:sp>
        <p:nvSpPr>
          <p:cNvPr id="4" name="Zástupný symbol pro číslo snímku 3">
            <a:extLst>
              <a:ext uri="{FF2B5EF4-FFF2-40B4-BE49-F238E27FC236}">
                <a16:creationId xmlns:a16="http://schemas.microsoft.com/office/drawing/2014/main" id="{4CEE399A-3D60-44CD-9CEE-40C5C9B96B42}"/>
              </a:ext>
            </a:extLst>
          </p:cNvPr>
          <p:cNvSpPr>
            <a:spLocks noGrp="1"/>
          </p:cNvSpPr>
          <p:nvPr>
            <p:ph type="sldNum" sz="quarter" idx="12"/>
          </p:nvPr>
        </p:nvSpPr>
        <p:spPr/>
        <p:txBody>
          <a:bodyPr/>
          <a:lstStyle/>
          <a:p>
            <a:fld id="{479BF083-4774-43B1-9AB0-5CC1AC5DD8EE}" type="slidenum">
              <a:rPr lang="cs-CZ" smtClean="0"/>
              <a:pPr/>
              <a:t>7</a:t>
            </a:fld>
            <a:endParaRPr lang="cs-CZ" dirty="0"/>
          </a:p>
        </p:txBody>
      </p:sp>
    </p:spTree>
    <p:extLst>
      <p:ext uri="{BB962C8B-B14F-4D97-AF65-F5344CB8AC3E}">
        <p14:creationId xmlns:p14="http://schemas.microsoft.com/office/powerpoint/2010/main" val="2860861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DB9F78-8340-429D-82A0-95CA986E8372}"/>
              </a:ext>
            </a:extLst>
          </p:cNvPr>
          <p:cNvSpPr>
            <a:spLocks noGrp="1"/>
          </p:cNvSpPr>
          <p:nvPr>
            <p:ph type="title"/>
          </p:nvPr>
        </p:nvSpPr>
        <p:spPr/>
        <p:txBody>
          <a:bodyPr/>
          <a:lstStyle/>
          <a:p>
            <a:r>
              <a:rPr lang="cs-CZ" dirty="0"/>
              <a:t>Vymezení oprávněných žadatelů</a:t>
            </a:r>
          </a:p>
        </p:txBody>
      </p:sp>
      <p:sp>
        <p:nvSpPr>
          <p:cNvPr id="3" name="Zástupný symbol pro obsah 2">
            <a:extLst>
              <a:ext uri="{FF2B5EF4-FFF2-40B4-BE49-F238E27FC236}">
                <a16:creationId xmlns:a16="http://schemas.microsoft.com/office/drawing/2014/main" id="{D467E36F-69FE-49EB-B09B-7DF4D6AF936F}"/>
              </a:ext>
            </a:extLst>
          </p:cNvPr>
          <p:cNvSpPr>
            <a:spLocks noGrp="1"/>
          </p:cNvSpPr>
          <p:nvPr>
            <p:ph idx="1"/>
          </p:nvPr>
        </p:nvSpPr>
        <p:spPr/>
        <p:txBody>
          <a:bodyPr/>
          <a:lstStyle/>
          <a:p>
            <a:r>
              <a:rPr lang="cs-CZ" dirty="0">
                <a:solidFill>
                  <a:schemeClr val="bg2">
                    <a:lumMod val="10000"/>
                  </a:schemeClr>
                </a:solidFill>
              </a:rPr>
              <a:t>osoba – registrovaný subjekt v ČR</a:t>
            </a:r>
          </a:p>
          <a:p>
            <a:r>
              <a:rPr lang="cs-CZ" dirty="0">
                <a:solidFill>
                  <a:schemeClr val="bg2">
                    <a:lumMod val="10000"/>
                  </a:schemeClr>
                </a:solidFill>
              </a:rPr>
              <a:t>osoba, která má aktivní datovou schránku </a:t>
            </a:r>
          </a:p>
          <a:p>
            <a:r>
              <a:rPr lang="cs-CZ" dirty="0">
                <a:solidFill>
                  <a:schemeClr val="bg2">
                    <a:lumMod val="10000"/>
                  </a:schemeClr>
                </a:solidFill>
              </a:rPr>
              <a:t>osoba, která nepatří mezi subjekty, které se nemohou výzvy účastnit z důvodů insolvence, pokut, dluhu…</a:t>
            </a:r>
          </a:p>
          <a:p>
            <a:r>
              <a:rPr lang="cs-CZ" dirty="0">
                <a:solidFill>
                  <a:schemeClr val="bg2">
                    <a:lumMod val="10000"/>
                  </a:schemeClr>
                </a:solidFill>
              </a:rPr>
              <a:t>Místní akční skupina; Obce; Dobrovolné svazky obcí; Organizace zřizované obcemi; Organizace zřizované kraji, Příspěvkové organizace; Nestátní neziskové organizace; OSVČ; Poradenské a vzdělávací instituce; Školy a školská zařízení, profesní a podnikatelská sdružení.</a:t>
            </a:r>
          </a:p>
          <a:p>
            <a:endParaRPr lang="cs-CZ" dirty="0"/>
          </a:p>
        </p:txBody>
      </p:sp>
      <p:sp>
        <p:nvSpPr>
          <p:cNvPr id="4" name="Zástupný symbol pro číslo snímku 3">
            <a:extLst>
              <a:ext uri="{FF2B5EF4-FFF2-40B4-BE49-F238E27FC236}">
                <a16:creationId xmlns:a16="http://schemas.microsoft.com/office/drawing/2014/main" id="{C059A26C-505D-4650-A260-E1EF6970B190}"/>
              </a:ext>
            </a:extLst>
          </p:cNvPr>
          <p:cNvSpPr>
            <a:spLocks noGrp="1"/>
          </p:cNvSpPr>
          <p:nvPr>
            <p:ph type="sldNum" sz="quarter" idx="12"/>
          </p:nvPr>
        </p:nvSpPr>
        <p:spPr/>
        <p:txBody>
          <a:bodyPr/>
          <a:lstStyle/>
          <a:p>
            <a:fld id="{479BF083-4774-43B1-9AB0-5CC1AC5DD8EE}" type="slidenum">
              <a:rPr lang="cs-CZ" smtClean="0"/>
              <a:pPr/>
              <a:t>8</a:t>
            </a:fld>
            <a:endParaRPr lang="cs-CZ" dirty="0"/>
          </a:p>
        </p:txBody>
      </p:sp>
    </p:spTree>
    <p:extLst>
      <p:ext uri="{BB962C8B-B14F-4D97-AF65-F5344CB8AC3E}">
        <p14:creationId xmlns:p14="http://schemas.microsoft.com/office/powerpoint/2010/main" val="1849762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48CFF2-D0BE-4D5E-A65A-E398C94D14F0}"/>
              </a:ext>
            </a:extLst>
          </p:cNvPr>
          <p:cNvSpPr>
            <a:spLocks noGrp="1"/>
          </p:cNvSpPr>
          <p:nvPr>
            <p:ph type="title"/>
          </p:nvPr>
        </p:nvSpPr>
        <p:spPr/>
        <p:txBody>
          <a:bodyPr/>
          <a:lstStyle/>
          <a:p>
            <a:r>
              <a:rPr lang="cs-CZ" dirty="0">
                <a:solidFill>
                  <a:schemeClr val="bg2">
                    <a:lumMod val="10000"/>
                  </a:schemeClr>
                </a:solidFill>
              </a:rPr>
              <a:t>Vymezení oprávněných partnerů</a:t>
            </a:r>
          </a:p>
        </p:txBody>
      </p:sp>
      <p:sp>
        <p:nvSpPr>
          <p:cNvPr id="3" name="Zástupný symbol pro obsah 2">
            <a:extLst>
              <a:ext uri="{FF2B5EF4-FFF2-40B4-BE49-F238E27FC236}">
                <a16:creationId xmlns:a16="http://schemas.microsoft.com/office/drawing/2014/main" id="{715CF4D8-6C5D-49C2-BC7E-C3F101A73FFA}"/>
              </a:ext>
            </a:extLst>
          </p:cNvPr>
          <p:cNvSpPr>
            <a:spLocks noGrp="1"/>
          </p:cNvSpPr>
          <p:nvPr>
            <p:ph idx="1"/>
          </p:nvPr>
        </p:nvSpPr>
        <p:spPr/>
        <p:txBody>
          <a:bodyPr/>
          <a:lstStyle/>
          <a:p>
            <a:r>
              <a:rPr lang="cs-CZ" dirty="0">
                <a:solidFill>
                  <a:schemeClr val="bg2">
                    <a:lumMod val="10000"/>
                  </a:schemeClr>
                </a:solidFill>
              </a:rPr>
              <a:t>Partneři s finančním příspěvkem</a:t>
            </a:r>
          </a:p>
          <a:p>
            <a:pPr lvl="1"/>
            <a:r>
              <a:rPr lang="cs-CZ" dirty="0">
                <a:solidFill>
                  <a:schemeClr val="bg2">
                    <a:lumMod val="10000"/>
                  </a:schemeClr>
                </a:solidFill>
              </a:rPr>
              <a:t>Omezení specifikovaná u územně samosprávních celků, příspěvkových organizací a jiné zřizované organizace (viz dále)</a:t>
            </a:r>
          </a:p>
          <a:p>
            <a:r>
              <a:rPr lang="cs-CZ" dirty="0">
                <a:solidFill>
                  <a:schemeClr val="bg2">
                    <a:lumMod val="10000"/>
                  </a:schemeClr>
                </a:solidFill>
              </a:rPr>
              <a:t>Partneři bez finančního příspěvku</a:t>
            </a:r>
          </a:p>
          <a:p>
            <a:pPr lvl="1"/>
            <a:r>
              <a:rPr lang="cs-CZ" dirty="0">
                <a:solidFill>
                  <a:schemeClr val="bg2">
                    <a:lumMod val="10000"/>
                  </a:schemeClr>
                </a:solidFill>
              </a:rPr>
              <a:t>Podílí se na realizaci věcných aktivit projektu, není mu poskytován žádný finanční příspěvek za účast při realizaci projektu</a:t>
            </a:r>
          </a:p>
          <a:p>
            <a:r>
              <a:rPr lang="cs-CZ" dirty="0">
                <a:solidFill>
                  <a:schemeClr val="bg2">
                    <a:lumMod val="10000"/>
                  </a:schemeClr>
                </a:solidFill>
              </a:rPr>
              <a:t>Partnerem </a:t>
            </a:r>
            <a:r>
              <a:rPr lang="cs-CZ" b="1" dirty="0">
                <a:solidFill>
                  <a:schemeClr val="bg2">
                    <a:lumMod val="10000"/>
                  </a:schemeClr>
                </a:solidFill>
              </a:rPr>
              <a:t>není subjekt </a:t>
            </a:r>
            <a:r>
              <a:rPr lang="cs-CZ" dirty="0">
                <a:solidFill>
                  <a:schemeClr val="bg2">
                    <a:lumMod val="10000"/>
                  </a:schemeClr>
                </a:solidFill>
              </a:rPr>
              <a:t>v dodavatelském či odběratelském vztahu k příjemci dotace</a:t>
            </a:r>
          </a:p>
          <a:p>
            <a:r>
              <a:rPr lang="cs-CZ" dirty="0">
                <a:solidFill>
                  <a:schemeClr val="bg2">
                    <a:lumMod val="10000"/>
                  </a:schemeClr>
                </a:solidFill>
              </a:rPr>
              <a:t>Partnerem nesmí být organizátoři příměstských táborů – jedná se o dodavatele</a:t>
            </a:r>
          </a:p>
          <a:p>
            <a:endParaRPr lang="cs-CZ" dirty="0"/>
          </a:p>
        </p:txBody>
      </p:sp>
      <p:sp>
        <p:nvSpPr>
          <p:cNvPr id="4" name="Zástupný symbol pro číslo snímku 3">
            <a:extLst>
              <a:ext uri="{FF2B5EF4-FFF2-40B4-BE49-F238E27FC236}">
                <a16:creationId xmlns:a16="http://schemas.microsoft.com/office/drawing/2014/main" id="{876513A6-129D-4C80-AD6C-7BFFC3883418}"/>
              </a:ext>
            </a:extLst>
          </p:cNvPr>
          <p:cNvSpPr>
            <a:spLocks noGrp="1"/>
          </p:cNvSpPr>
          <p:nvPr>
            <p:ph type="sldNum" sz="quarter" idx="12"/>
          </p:nvPr>
        </p:nvSpPr>
        <p:spPr/>
        <p:txBody>
          <a:bodyPr/>
          <a:lstStyle/>
          <a:p>
            <a:fld id="{479BF083-4774-43B1-9AB0-5CC1AC5DD8EE}" type="slidenum">
              <a:rPr lang="cs-CZ" smtClean="0"/>
              <a:pPr/>
              <a:t>9</a:t>
            </a:fld>
            <a:endParaRPr lang="cs-CZ" dirty="0"/>
          </a:p>
        </p:txBody>
      </p:sp>
    </p:spTree>
    <p:extLst>
      <p:ext uri="{BB962C8B-B14F-4D97-AF65-F5344CB8AC3E}">
        <p14:creationId xmlns:p14="http://schemas.microsoft.com/office/powerpoint/2010/main" val="3774428031"/>
      </p:ext>
    </p:extLst>
  </p:cSld>
  <p:clrMapOvr>
    <a:masterClrMapping/>
  </p:clrMapOvr>
</p:sld>
</file>

<file path=ppt/theme/theme1.xml><?xml version="1.0" encoding="utf-8"?>
<a:theme xmlns:a="http://schemas.openxmlformats.org/drawingml/2006/main" name="prezentace">
  <a:themeElements>
    <a:clrScheme name="Vlastní 2">
      <a:dk1>
        <a:srgbClr val="003B77"/>
      </a:dk1>
      <a:lt1>
        <a:sysClr val="window" lastClr="FFFFFF"/>
      </a:lt1>
      <a:dk2>
        <a:srgbClr val="003B77"/>
      </a:dk2>
      <a:lt2>
        <a:srgbClr val="DDE9EC"/>
      </a:lt2>
      <a:accent1>
        <a:srgbClr val="003B77"/>
      </a:accent1>
      <a:accent2>
        <a:srgbClr val="FF9933"/>
      </a:accent2>
      <a:accent3>
        <a:srgbClr val="FFFF00"/>
      </a:accent3>
      <a:accent4>
        <a:srgbClr val="FADA7A"/>
      </a:accent4>
      <a:accent5>
        <a:srgbClr val="B88472"/>
      </a:accent5>
      <a:accent6>
        <a:srgbClr val="8E736A"/>
      </a:accent6>
      <a:hlink>
        <a:srgbClr val="B292CA"/>
      </a:hlink>
      <a:folHlink>
        <a:srgbClr val="6B5680"/>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Template>
  <TotalTime>10120</TotalTime>
  <Words>2466</Words>
  <Application>Microsoft Office PowerPoint</Application>
  <PresentationFormat>Předvádění na obrazovce (4:3)</PresentationFormat>
  <Paragraphs>382</Paragraphs>
  <Slides>59</Slides>
  <Notes>13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59</vt:i4>
      </vt:variant>
    </vt:vector>
  </HeadingPairs>
  <TitlesOfParts>
    <vt:vector size="64" baseType="lpstr">
      <vt:lpstr>Arial</vt:lpstr>
      <vt:lpstr>Calibri</vt:lpstr>
      <vt:lpstr>Wingdings</vt:lpstr>
      <vt:lpstr>Wingdings 3</vt:lpstr>
      <vt:lpstr>prezentace</vt:lpstr>
      <vt:lpstr>Seminář pro žadatele</vt:lpstr>
      <vt:lpstr>program</vt:lpstr>
      <vt:lpstr>Podmínky výzvy   Získání kompetencí pro efektivní začlenění na trhu práce</vt:lpstr>
      <vt:lpstr>Identifikace výzvy</vt:lpstr>
      <vt:lpstr>Časové nastavení</vt:lpstr>
      <vt:lpstr>Míra podpory - zjednodušeně</vt:lpstr>
      <vt:lpstr>Celkové způsobilé výdaje projektu</vt:lpstr>
      <vt:lpstr>Vymezení oprávněných žadatelů</vt:lpstr>
      <vt:lpstr>Vymezení oprávněných partnerů</vt:lpstr>
      <vt:lpstr>Vymezení Oprávněných Partnerů Omezení pro partnerství u územně samosprávných celků a jimi zřizovaných org. (obecná část pravidel)</vt:lpstr>
      <vt:lpstr>Veřejná podpora</vt:lpstr>
      <vt:lpstr>Věcné zaměření</vt:lpstr>
      <vt:lpstr>Věcné zaměření - aktivity</vt:lpstr>
      <vt:lpstr>Cílové skupiny</vt:lpstr>
      <vt:lpstr>Indikátory</vt:lpstr>
      <vt:lpstr>Indikátory</vt:lpstr>
      <vt:lpstr>Indikátory</vt:lpstr>
      <vt:lpstr>Věcná způsobilost</vt:lpstr>
      <vt:lpstr>Časová způsobilost</vt:lpstr>
      <vt:lpstr>Křížové financování</vt:lpstr>
      <vt:lpstr> Nepřímé náklady do 25 %</vt:lpstr>
      <vt:lpstr>Podmínky výzvy Prorodinná opatření</vt:lpstr>
      <vt:lpstr>INDENTIFIKACE VÝZVY</vt:lpstr>
      <vt:lpstr>ČASOVÉ NASTAVENÍ</vt:lpstr>
      <vt:lpstr>Míra podpory - zjednodušeně</vt:lpstr>
      <vt:lpstr>Celkové způsobilé výdaje projektu</vt:lpstr>
      <vt:lpstr>Vymezení Oprávněných žadatelů</vt:lpstr>
      <vt:lpstr>Vymezení Oprávněných Partnerů</vt:lpstr>
      <vt:lpstr>Vymezení Oprávněných Partnerů Omezení pro partnerství u územně samosprávných celků a jimi zřizovaných org. (obecná část pravidel)</vt:lpstr>
      <vt:lpstr>Veřejná podpora</vt:lpstr>
      <vt:lpstr>Věcné zaměření - východiska</vt:lpstr>
      <vt:lpstr>Věcné zaměření  - Aktivity</vt:lpstr>
      <vt:lpstr>Věcné zaměření  - Aktivity</vt:lpstr>
      <vt:lpstr>Věcné zaměření  - nepodporuje</vt:lpstr>
      <vt:lpstr>Cílové skupiny</vt:lpstr>
      <vt:lpstr>INDIKÁTORY – povinné k naplnění</vt:lpstr>
      <vt:lpstr>INDIKÁTORY – povinné k naplnění</vt:lpstr>
      <vt:lpstr>INDIKÁTORY – povinně vykazované</vt:lpstr>
      <vt:lpstr>INDIKÁTORY – povinně vykazované</vt:lpstr>
      <vt:lpstr>Věcná způsobilost</vt:lpstr>
      <vt:lpstr> časová způsobilost</vt:lpstr>
      <vt:lpstr> Křížové financování</vt:lpstr>
      <vt:lpstr> Nepřímé náklady do 25 %</vt:lpstr>
      <vt:lpstr>Prezentace aplikace PowerPoint</vt:lpstr>
      <vt:lpstr>Obecná část pravidel pro žadatele a příjemce …</vt:lpstr>
      <vt:lpstr>Specifická část pravidel pro žadatele a příjemce …</vt:lpstr>
      <vt:lpstr>Podklady pro přípravu právního aktu – obecná část pravidel</vt:lpstr>
      <vt:lpstr>Hodnocení projektů</vt:lpstr>
      <vt:lpstr>Hodnocení projektů (předpoklad)</vt:lpstr>
      <vt:lpstr>Hodnocení projektů přijatelnost a formální náležitosti</vt:lpstr>
      <vt:lpstr>Hodnocení projektů přijatelnost a formální náležitosti</vt:lpstr>
      <vt:lpstr>Hodnocení projektů přijatelnost a formální náležitosti</vt:lpstr>
      <vt:lpstr>Hodnocení projektů přijatelnost a formální náležitosti</vt:lpstr>
      <vt:lpstr>Hodnocení projektů - věcné</vt:lpstr>
      <vt:lpstr>Hodnocení projektů - věcné</vt:lpstr>
      <vt:lpstr>Hodnocení projektů - výběr</vt:lpstr>
      <vt:lpstr>Přezkum negativního rozhodnutí</vt:lpstr>
      <vt:lpstr>Hodnocení projektů a postup ŘO</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ROZLOŽENÍ SNÍMKŮ A TISK PREZENTACÍ</dc:title>
  <dc:creator>Murlová Kateřina Mgr. (MPSV)</dc:creator>
  <cp:lastModifiedBy>Tomáš Řeha</cp:lastModifiedBy>
  <cp:revision>628</cp:revision>
  <cp:lastPrinted>2017-02-10T16:02:53Z</cp:lastPrinted>
  <dcterms:created xsi:type="dcterms:W3CDTF">2015-02-20T08:23:15Z</dcterms:created>
  <dcterms:modified xsi:type="dcterms:W3CDTF">2018-03-14T17:43:33Z</dcterms:modified>
</cp:coreProperties>
</file>