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1" r:id="rId1"/>
  </p:sldMasterIdLst>
  <p:notesMasterIdLst>
    <p:notesMasterId r:id="rId58"/>
  </p:notesMasterIdLst>
  <p:handoutMasterIdLst>
    <p:handoutMasterId r:id="rId59"/>
  </p:handoutMasterIdLst>
  <p:sldIdLst>
    <p:sldId id="464" r:id="rId2"/>
    <p:sldId id="465" r:id="rId3"/>
    <p:sldId id="466" r:id="rId4"/>
    <p:sldId id="467" r:id="rId5"/>
    <p:sldId id="468" r:id="rId6"/>
    <p:sldId id="469" r:id="rId7"/>
    <p:sldId id="471" r:id="rId8"/>
    <p:sldId id="472" r:id="rId9"/>
    <p:sldId id="473" r:id="rId10"/>
    <p:sldId id="474" r:id="rId11"/>
    <p:sldId id="475" r:id="rId12"/>
    <p:sldId id="476" r:id="rId13"/>
    <p:sldId id="477" r:id="rId14"/>
    <p:sldId id="478" r:id="rId15"/>
    <p:sldId id="479" r:id="rId16"/>
    <p:sldId id="480" r:id="rId17"/>
    <p:sldId id="481" r:id="rId18"/>
    <p:sldId id="482" r:id="rId19"/>
    <p:sldId id="542" r:id="rId20"/>
    <p:sldId id="543" r:id="rId21"/>
    <p:sldId id="544" r:id="rId22"/>
    <p:sldId id="545" r:id="rId23"/>
    <p:sldId id="546" r:id="rId24"/>
    <p:sldId id="483" r:id="rId25"/>
    <p:sldId id="488" r:id="rId26"/>
    <p:sldId id="489" r:id="rId27"/>
    <p:sldId id="541" r:id="rId28"/>
    <p:sldId id="490" r:id="rId29"/>
    <p:sldId id="547" r:id="rId30"/>
    <p:sldId id="491" r:id="rId31"/>
    <p:sldId id="548" r:id="rId32"/>
    <p:sldId id="492" r:id="rId33"/>
    <p:sldId id="549" r:id="rId34"/>
    <p:sldId id="493" r:id="rId35"/>
    <p:sldId id="494" r:id="rId36"/>
    <p:sldId id="495" r:id="rId37"/>
    <p:sldId id="496" r:id="rId38"/>
    <p:sldId id="497" r:id="rId39"/>
    <p:sldId id="498" r:id="rId40"/>
    <p:sldId id="499" r:id="rId41"/>
    <p:sldId id="500" r:id="rId42"/>
    <p:sldId id="501" r:id="rId43"/>
    <p:sldId id="538" r:id="rId44"/>
    <p:sldId id="550" r:id="rId45"/>
    <p:sldId id="503" r:id="rId46"/>
    <p:sldId id="504" r:id="rId47"/>
    <p:sldId id="505" r:id="rId48"/>
    <p:sldId id="506" r:id="rId49"/>
    <p:sldId id="507" r:id="rId50"/>
    <p:sldId id="508" r:id="rId51"/>
    <p:sldId id="509" r:id="rId52"/>
    <p:sldId id="539" r:id="rId53"/>
    <p:sldId id="511" r:id="rId54"/>
    <p:sldId id="512" r:id="rId55"/>
    <p:sldId id="513" r:id="rId56"/>
    <p:sldId id="540" r:id="rId57"/>
  </p:sldIdLst>
  <p:sldSz cx="9144000" cy="6858000" type="screen4x3"/>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3">
          <p15:clr>
            <a:srgbClr val="A4A3A4"/>
          </p15:clr>
        </p15:guide>
        <p15:guide id="2" orient="horz" pos="3884">
          <p15:clr>
            <a:srgbClr val="A4A3A4"/>
          </p15:clr>
        </p15:guide>
        <p15:guide id="3" pos="5420">
          <p15:clr>
            <a:srgbClr val="A4A3A4"/>
          </p15:clr>
        </p15:guide>
        <p15:guide id="4" pos="3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Tmavý styl 1 – zvýraznění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8367" autoAdjust="0"/>
  </p:normalViewPr>
  <p:slideViewPr>
    <p:cSldViewPr showGuides="1">
      <p:cViewPr varScale="1">
        <p:scale>
          <a:sx n="86" d="100"/>
          <a:sy n="86" d="100"/>
        </p:scale>
        <p:origin x="1554" y="84"/>
      </p:cViewPr>
      <p:guideLst>
        <p:guide orient="horz" pos="913"/>
        <p:guide orient="horz" pos="3884"/>
        <p:guide pos="5420"/>
        <p:guide pos="3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E0F838C8-DDE3-416C-8D96-B17DB27981F3}" type="datetimeFigureOut">
              <a:rPr lang="cs-CZ" smtClean="0"/>
              <a:pPr/>
              <a:t>14.03.2018</a:t>
            </a:fld>
            <a:endParaRPr lang="cs-CZ"/>
          </a:p>
        </p:txBody>
      </p:sp>
      <p:sp>
        <p:nvSpPr>
          <p:cNvPr id="4" name="Zástupný symbol pro zápatí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40BB40A2-CA55-434D-AC0F-0AE141699B4D}" type="slidenum">
              <a:rPr lang="cs-CZ" smtClean="0"/>
              <a:pPr/>
              <a:t>‹#›</a:t>
            </a:fld>
            <a:endParaRPr lang="cs-CZ"/>
          </a:p>
        </p:txBody>
      </p:sp>
    </p:spTree>
    <p:extLst>
      <p:ext uri="{BB962C8B-B14F-4D97-AF65-F5344CB8AC3E}">
        <p14:creationId xmlns:p14="http://schemas.microsoft.com/office/powerpoint/2010/main" val="434924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dirty="0"/>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03916EA-B297-4F0B-851D-BD5704B201B7}" type="datetimeFigureOut">
              <a:rPr lang="cs-CZ" smtClean="0"/>
              <a:pPr/>
              <a:t>14.03.2018</a:t>
            </a:fld>
            <a:endParaRPr lang="cs-CZ" dirty="0"/>
          </a:p>
        </p:txBody>
      </p:sp>
      <p:sp>
        <p:nvSpPr>
          <p:cNvPr id="4" name="Zástupný symbol pro obrázek snímku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cs-CZ" dirty="0"/>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dirty="0"/>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3FB31FA-E905-4016-9D4B-970DF0C7EE08}" type="slidenum">
              <a:rPr lang="cs-CZ" smtClean="0"/>
              <a:pPr/>
              <a:t>‹#›</a:t>
            </a:fld>
            <a:endParaRPr lang="cs-CZ" dirty="0"/>
          </a:p>
        </p:txBody>
      </p:sp>
    </p:spTree>
    <p:extLst>
      <p:ext uri="{BB962C8B-B14F-4D97-AF65-F5344CB8AC3E}">
        <p14:creationId xmlns:p14="http://schemas.microsoft.com/office/powerpoint/2010/main" val="2861834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b="1" u="sng" kern="1200" dirty="0">
                <a:solidFill>
                  <a:schemeClr val="tx1"/>
                </a:solidFill>
                <a:effectLst/>
                <a:latin typeface="+mn-lt"/>
                <a:ea typeface="+mn-ea"/>
                <a:cs typeface="+mn-cs"/>
              </a:rPr>
              <a:t>Příprava žádosti o podporu:</a:t>
            </a:r>
            <a:endParaRPr lang="cs-CZ" sz="1200" u="sng"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Zásadní pro kvalitu projektu je jeho tzv. </a:t>
            </a:r>
            <a:r>
              <a:rPr lang="cs-CZ" sz="1200" b="1" kern="1200" dirty="0">
                <a:solidFill>
                  <a:schemeClr val="tx1"/>
                </a:solidFill>
                <a:effectLst/>
                <a:latin typeface="+mn-lt"/>
                <a:ea typeface="+mn-ea"/>
                <a:cs typeface="+mn-cs"/>
              </a:rPr>
              <a:t>intervenční logika</a:t>
            </a:r>
            <a:r>
              <a:rPr lang="cs-CZ" sz="1200" kern="1200" dirty="0">
                <a:solidFill>
                  <a:schemeClr val="tx1"/>
                </a:solidFill>
                <a:effectLst/>
                <a:latin typeface="+mn-lt"/>
                <a:ea typeface="+mn-ea"/>
                <a:cs typeface="+mn-cs"/>
              </a:rPr>
              <a:t>. Tím se rozumí vzájemná soudržnost a provázanost identifikovaných problémů, definovaných cílů a navrhovaných opatření/aktivit. </a:t>
            </a:r>
          </a:p>
          <a:p>
            <a:pPr hangingPunct="0"/>
            <a:r>
              <a:rPr lang="cs-CZ" sz="1200" kern="1200" dirty="0">
                <a:solidFill>
                  <a:schemeClr val="tx1"/>
                </a:solidFill>
                <a:effectLst/>
                <a:latin typeface="+mn-lt"/>
                <a:ea typeface="+mn-ea"/>
                <a:cs typeface="+mn-cs"/>
              </a:rPr>
              <a:t> </a:t>
            </a:r>
          </a:p>
          <a:p>
            <a:pPr hangingPunct="0"/>
            <a:r>
              <a:rPr lang="cs-CZ" sz="1200" kern="1200" dirty="0">
                <a:solidFill>
                  <a:schemeClr val="tx1"/>
                </a:solidFill>
                <a:effectLst/>
                <a:latin typeface="+mn-lt"/>
                <a:ea typeface="+mn-ea"/>
                <a:cs typeface="+mn-cs"/>
              </a:rPr>
              <a:t>První fází přípravy projektu</a:t>
            </a:r>
            <a:r>
              <a:rPr lang="cs-CZ" sz="1200" b="1" kern="1200" dirty="0">
                <a:solidFill>
                  <a:schemeClr val="tx1"/>
                </a:solidFill>
                <a:effectLst/>
                <a:latin typeface="+mn-lt"/>
                <a:ea typeface="+mn-ea"/>
                <a:cs typeface="+mn-cs"/>
              </a:rPr>
              <a:t> </a:t>
            </a:r>
            <a:r>
              <a:rPr lang="cs-CZ" sz="1200" kern="1200" dirty="0">
                <a:solidFill>
                  <a:schemeClr val="tx1"/>
                </a:solidFill>
                <a:effectLst/>
                <a:latin typeface="+mn-lt"/>
                <a:ea typeface="+mn-ea"/>
                <a:cs typeface="+mn-cs"/>
              </a:rPr>
              <a:t>je</a:t>
            </a:r>
            <a:r>
              <a:rPr lang="cs-CZ" sz="1200" b="1" kern="1200" dirty="0">
                <a:solidFill>
                  <a:schemeClr val="tx1"/>
                </a:solidFill>
                <a:effectLst/>
                <a:latin typeface="+mn-lt"/>
                <a:ea typeface="+mn-ea"/>
                <a:cs typeface="+mn-cs"/>
              </a:rPr>
              <a:t> projektový záměr</a:t>
            </a:r>
            <a:r>
              <a:rPr lang="cs-CZ" sz="1200" kern="1200" dirty="0">
                <a:solidFill>
                  <a:schemeClr val="tx1"/>
                </a:solidFill>
                <a:effectLst/>
                <a:latin typeface="+mn-lt"/>
                <a:ea typeface="+mn-ea"/>
                <a:cs typeface="+mn-cs"/>
              </a:rPr>
              <a:t>, který zpravidla navazuje na výsledky analýzy či studie identifikující nějaký problém či nedostatek, potřebu nebo zájem, pro jehož řešení či naplnění by byla realizace projektu vhodná.) Doporučujeme si záměr projektu napsat. Formulace záměru v písemné podobě většinou napomůže zpřesnit váš původní nápad a ujasnit si, čeho chcete projektem dosáhnout.</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2</a:t>
            </a:fld>
            <a:endParaRPr lang="cs-CZ"/>
          </a:p>
        </p:txBody>
      </p:sp>
    </p:spTree>
    <p:extLst>
      <p:ext uri="{BB962C8B-B14F-4D97-AF65-F5344CB8AC3E}">
        <p14:creationId xmlns:p14="http://schemas.microsoft.com/office/powerpoint/2010/main" val="3857589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aseline="0" dirty="0"/>
              <a:t>Žadatel musí jít vždy přes výzvu ŘO a konkrétní výzvu MAS volí až na žádosti.</a:t>
            </a:r>
          </a:p>
          <a:p>
            <a:r>
              <a:rPr lang="cs-CZ" baseline="0" dirty="0"/>
              <a:t>Žadatel – Operační program – Výzva ŘO – otevře se nová žádost – a zde na záložce výzvy MAS vyberete konkrétní výzvu MAS</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12</a:t>
            </a:fld>
            <a:endParaRPr lang="cs-CZ"/>
          </a:p>
        </p:txBody>
      </p:sp>
    </p:spTree>
    <p:extLst>
      <p:ext uri="{BB962C8B-B14F-4D97-AF65-F5344CB8AC3E}">
        <p14:creationId xmlns:p14="http://schemas.microsoft.com/office/powerpoint/2010/main" val="3448626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13</a:t>
            </a:fld>
            <a:endParaRPr lang="cs-CZ"/>
          </a:p>
        </p:txBody>
      </p:sp>
    </p:spTree>
    <p:extLst>
      <p:ext uri="{BB962C8B-B14F-4D97-AF65-F5344CB8AC3E}">
        <p14:creationId xmlns:p14="http://schemas.microsoft.com/office/powerpoint/2010/main" val="4085177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Pořadí vyplňování záložek není zcela individuální, u některých je nejprve nutné vyplnit nadřazený údaj v jiné části žádosti o podporu (do té doby je záložka šedě podbarvená). </a:t>
            </a:r>
          </a:p>
          <a:p>
            <a:r>
              <a:rPr lang="cs-CZ" dirty="0"/>
              <a:t>Role uživatelů IS KP14+ ve vztahu k projektu:</a:t>
            </a:r>
            <a:r>
              <a:rPr lang="cs-CZ" baseline="0" dirty="0"/>
              <a:t> </a:t>
            </a:r>
            <a:r>
              <a:rPr lang="cs-CZ" dirty="0"/>
              <a:t>Editor,</a:t>
            </a:r>
            <a:r>
              <a:rPr lang="cs-CZ" baseline="0" dirty="0"/>
              <a:t> </a:t>
            </a:r>
            <a:r>
              <a:rPr lang="cs-CZ" dirty="0"/>
              <a:t>Čtenář,</a:t>
            </a:r>
            <a:r>
              <a:rPr lang="cs-CZ" baseline="0" dirty="0"/>
              <a:t> </a:t>
            </a:r>
            <a:r>
              <a:rPr lang="cs-CZ" dirty="0"/>
              <a:t>Signatář</a:t>
            </a:r>
            <a:r>
              <a:rPr lang="cs-CZ" baseline="0" dirty="0"/>
              <a:t> </a:t>
            </a:r>
            <a:r>
              <a:rPr lang="cs-CZ" dirty="0"/>
              <a:t>(vždy minimálně 1 osoba s touto rolí; pořadí signatářů se specifikuje v datech žádosti).</a:t>
            </a:r>
          </a:p>
          <a:p>
            <a:pPr marL="0" lvl="1" indent="0">
              <a:lnSpc>
                <a:spcPts val="2880"/>
              </a:lnSpc>
              <a:spcBef>
                <a:spcPts val="600"/>
              </a:spcBef>
              <a:spcAft>
                <a:spcPts val="600"/>
              </a:spcAft>
              <a:buSzPct val="100000"/>
              <a:buFont typeface="Wingdings" panose="05000000000000000000" pitchFamily="2" charset="2"/>
              <a:buNone/>
            </a:pPr>
            <a:r>
              <a:rPr lang="cs-CZ" sz="2400" dirty="0"/>
              <a:t>Není možné přidělit přístup někomu, kdo pro IS KP14+ neexistuje.</a:t>
            </a:r>
          </a:p>
          <a:p>
            <a:r>
              <a:rPr lang="cs-CZ" dirty="0"/>
              <a:t>Správce přístupů je vždy jedním z editorů.</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14</a:t>
            </a:fld>
            <a:endParaRPr lang="cs-CZ"/>
          </a:p>
        </p:txBody>
      </p:sp>
    </p:spTree>
    <p:extLst>
      <p:ext uri="{BB962C8B-B14F-4D97-AF65-F5344CB8AC3E}">
        <p14:creationId xmlns:p14="http://schemas.microsoft.com/office/powerpoint/2010/main" val="24273351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Zkrácený název projektu </a:t>
            </a:r>
            <a:r>
              <a:rPr lang="cs-CZ" dirty="0"/>
              <a:t>– Identifikační údaj sloužící k základní orientaci v systému</a:t>
            </a:r>
          </a:p>
          <a:p>
            <a:r>
              <a:rPr lang="cs-CZ" b="1" dirty="0"/>
              <a:t>Typ podání </a:t>
            </a:r>
            <a:r>
              <a:rPr lang="cs-CZ" dirty="0"/>
              <a:t>– Automatické x Ruční</a:t>
            </a:r>
          </a:p>
          <a:p>
            <a:pPr lvl="1"/>
            <a:r>
              <a:rPr lang="cs-CZ" dirty="0"/>
              <a:t>Automatické – automaticky po podpisu signatáře/ů</a:t>
            </a:r>
          </a:p>
          <a:p>
            <a:pPr lvl="1"/>
            <a:r>
              <a:rPr lang="cs-CZ" dirty="0"/>
              <a:t>Ruční – aktivní účast žadatele přes tlačítko </a:t>
            </a:r>
            <a:r>
              <a:rPr lang="pl-PL" dirty="0"/>
              <a:t>Podat žádost, které se vygeneruje po podpisu žádosti </a:t>
            </a:r>
          </a:p>
          <a:p>
            <a:r>
              <a:rPr lang="cs-CZ" b="1" dirty="0"/>
              <a:t>Způsob jednání</a:t>
            </a:r>
            <a:r>
              <a:rPr lang="cs-CZ" dirty="0"/>
              <a:t> – nastavení pravidla pro podpis žádosti, provazba se záložkou Přístup k projektu (určení rolí)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15</a:t>
            </a:fld>
            <a:endParaRPr lang="cs-CZ"/>
          </a:p>
        </p:txBody>
      </p:sp>
    </p:spTree>
    <p:extLst>
      <p:ext uri="{BB962C8B-B14F-4D97-AF65-F5344CB8AC3E}">
        <p14:creationId xmlns:p14="http://schemas.microsoft.com/office/powerpoint/2010/main" val="2963436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u="none" dirty="0"/>
              <a:t>Název projektu </a:t>
            </a:r>
          </a:p>
          <a:p>
            <a:r>
              <a:rPr lang="cs-CZ" b="1" dirty="0"/>
              <a:t>Anotace projektu </a:t>
            </a:r>
            <a:r>
              <a:rPr lang="cs-CZ" dirty="0"/>
              <a:t>– Stručné shrnutí projektu – bude zveřejněno v seznamu podpořených projektů</a:t>
            </a:r>
          </a:p>
          <a:p>
            <a:pPr>
              <a:spcBef>
                <a:spcPts val="375"/>
              </a:spcBef>
              <a:buClr>
                <a:srgbClr val="000000"/>
              </a:buClr>
              <a:buSzPct val="100000"/>
              <a:buFont typeface="Wingdings" panose="05000000000000000000" pitchFamily="2" charset="2"/>
              <a:buChar char=""/>
              <a:defRPr/>
            </a:pPr>
            <a:r>
              <a:rPr lang="cs-CZ" altLang="cs-CZ" dirty="0"/>
              <a:t> zobrazuje se na začátku žádosti</a:t>
            </a:r>
          </a:p>
          <a:p>
            <a:pPr>
              <a:spcBef>
                <a:spcPts val="375"/>
              </a:spcBef>
              <a:buClr>
                <a:srgbClr val="000000"/>
              </a:buClr>
              <a:buSzPct val="100000"/>
              <a:buFont typeface="Wingdings" panose="05000000000000000000" pitchFamily="2" charset="2"/>
              <a:buChar char=""/>
              <a:defRPr/>
            </a:pPr>
            <a:r>
              <a:rPr lang="cs-CZ" altLang="cs-CZ" dirty="0"/>
              <a:t> projekt v kostce, souhrnný obraz</a:t>
            </a:r>
          </a:p>
          <a:p>
            <a:pPr>
              <a:spcBef>
                <a:spcPts val="375"/>
              </a:spcBef>
              <a:buClr>
                <a:srgbClr val="000000"/>
              </a:buClr>
              <a:buSzPct val="100000"/>
              <a:buFont typeface="Wingdings" panose="05000000000000000000" pitchFamily="2" charset="2"/>
              <a:buChar char=""/>
              <a:defRPr/>
            </a:pPr>
            <a:r>
              <a:rPr lang="cs-CZ" altLang="cs-CZ" dirty="0"/>
              <a:t> jednoduše a výstižně (představte si, že píšete odstavec do novin pro projektem a tématem nedotčenou veřejnost)</a:t>
            </a:r>
          </a:p>
          <a:p>
            <a:pPr>
              <a:spcBef>
                <a:spcPts val="375"/>
              </a:spcBef>
              <a:buClr>
                <a:srgbClr val="000000"/>
              </a:buClr>
              <a:buSzPct val="100000"/>
              <a:buFont typeface="Wingdings" panose="05000000000000000000" pitchFamily="2" charset="2"/>
              <a:buChar char=""/>
              <a:defRPr/>
            </a:pPr>
            <a:r>
              <a:rPr lang="cs-CZ" altLang="cs-CZ" dirty="0"/>
              <a:t> úvodní informace pro hodnotitele</a:t>
            </a:r>
          </a:p>
          <a:p>
            <a:pPr>
              <a:spcBef>
                <a:spcPts val="375"/>
              </a:spcBef>
              <a:buClr>
                <a:srgbClr val="000000"/>
              </a:buClr>
              <a:buSzPct val="100000"/>
              <a:buFont typeface="Wingdings" panose="05000000000000000000" pitchFamily="2" charset="2"/>
              <a:buChar char=""/>
              <a:defRPr/>
            </a:pPr>
            <a:r>
              <a:rPr lang="cs-CZ" altLang="cs-CZ" dirty="0"/>
              <a:t> co, kdo, jak, proč, jak dlouho, za kolik</a:t>
            </a:r>
          </a:p>
          <a:p>
            <a:endParaRPr lang="cs-CZ" dirty="0"/>
          </a:p>
          <a:p>
            <a:r>
              <a:rPr lang="cs-CZ" b="1" dirty="0"/>
              <a:t>Datum zahájení a ukončení</a:t>
            </a:r>
            <a:r>
              <a:rPr lang="cs-CZ" dirty="0"/>
              <a:t> – předpokládané/skutečné</a:t>
            </a:r>
          </a:p>
          <a:p>
            <a:pPr lvl="1"/>
            <a:r>
              <a:rPr lang="cs-CZ" dirty="0"/>
              <a:t>generuje se délka projektu</a:t>
            </a:r>
          </a:p>
          <a:p>
            <a:pPr lvl="1"/>
            <a:r>
              <a:rPr lang="cs-CZ" dirty="0"/>
              <a:t>nutno respektovat limity nastavené výzvou</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Jiné finanční příjmy</a:t>
            </a:r>
            <a:r>
              <a:rPr lang="cs-CZ" sz="2400" dirty="0"/>
              <a:t> – Vytváří x Nevytváří. Provazba s záložkou Rozpad financování</a:t>
            </a:r>
          </a:p>
          <a:p>
            <a:pPr marL="432000" lvl="1" indent="-432000">
              <a:lnSpc>
                <a:spcPts val="2880"/>
              </a:lnSpc>
              <a:spcBef>
                <a:spcPts val="600"/>
              </a:spcBef>
              <a:spcAft>
                <a:spcPts val="600"/>
              </a:spcAft>
              <a:buSzPct val="100000"/>
              <a:buFont typeface="Wingdings" panose="05000000000000000000" pitchFamily="2" charset="2"/>
              <a:buChar char=""/>
            </a:pPr>
            <a:r>
              <a:rPr lang="cs-CZ" sz="2400" b="1" dirty="0"/>
              <a:t>Příjmy dle čl. 61 obecného nařízení </a:t>
            </a:r>
            <a:r>
              <a:rPr lang="cs-CZ" sz="2400" dirty="0"/>
              <a:t>- Projekt nevytváří příjmy dle článku 61</a:t>
            </a:r>
            <a:endParaRPr lang="cs-CZ" sz="2400" b="1" dirty="0"/>
          </a:p>
          <a:p>
            <a:endParaRPr lang="cs-CZ" b="1" dirty="0"/>
          </a:p>
          <a:p>
            <a:r>
              <a:rPr lang="cs-CZ" b="1" dirty="0"/>
              <a:t>Doplňkové informace – </a:t>
            </a:r>
            <a:r>
              <a:rPr lang="cs-CZ" b="1" dirty="0" err="1"/>
              <a:t>checkboxy</a:t>
            </a:r>
            <a:endParaRPr lang="cs-CZ" b="1" dirty="0"/>
          </a:p>
          <a:p>
            <a:r>
              <a:rPr lang="pl-PL" dirty="0"/>
              <a:t>Realizace zadávacích řízení na projektu</a:t>
            </a:r>
          </a:p>
          <a:p>
            <a:r>
              <a:rPr lang="cs-CZ" dirty="0"/>
              <a:t>Režim financování – nastaveno na výzvě</a:t>
            </a:r>
          </a:p>
          <a:p>
            <a:r>
              <a:rPr lang="cs-CZ" dirty="0"/>
              <a:t>Veřejná podpora – orientační, není provázáno s další záložkou. Bude řešeno až před podpisem právního aktu</a:t>
            </a:r>
          </a:p>
          <a:p>
            <a:r>
              <a:rPr lang="cs-CZ" dirty="0"/>
              <a:t>Projekt je zcela nebo zčásti prováděn sociálními partnery nebo NNO – </a:t>
            </a:r>
            <a:r>
              <a:rPr lang="cs-CZ" dirty="0" err="1"/>
              <a:t>checkbox</a:t>
            </a:r>
            <a:r>
              <a:rPr lang="cs-CZ" dirty="0"/>
              <a:t> s </a:t>
            </a:r>
            <a:r>
              <a:rPr lang="cs-CZ" dirty="0" err="1"/>
              <a:t>provazbou</a:t>
            </a:r>
            <a:r>
              <a:rPr lang="cs-CZ" dirty="0"/>
              <a:t> na indikátor – relevantní v případě, že žadatel je NNO nebo sociální partner</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16</a:t>
            </a:fld>
            <a:endParaRPr lang="cs-CZ"/>
          </a:p>
        </p:txBody>
      </p:sp>
    </p:spTree>
    <p:extLst>
      <p:ext uri="{BB962C8B-B14F-4D97-AF65-F5344CB8AC3E}">
        <p14:creationId xmlns:p14="http://schemas.microsoft.com/office/powerpoint/2010/main" val="1523919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Základní identifikace specifických cílů je nastavena na úrovni výzvy.</a:t>
            </a:r>
          </a:p>
          <a:p>
            <a:r>
              <a:rPr lang="cs-CZ" b="1" dirty="0"/>
              <a:t>Název</a:t>
            </a:r>
            <a:r>
              <a:rPr lang="cs-CZ" dirty="0"/>
              <a:t> – žadatel vybírá z číselníku</a:t>
            </a:r>
          </a:p>
          <a:p>
            <a:r>
              <a:rPr lang="cs-CZ" b="1" dirty="0"/>
              <a:t>Procentní podíl </a:t>
            </a:r>
            <a:r>
              <a:rPr lang="cs-CZ" dirty="0"/>
              <a:t>– míra aktivit projektu pod specifickým cílem</a:t>
            </a:r>
          </a:p>
          <a:p>
            <a:pPr lvl="1"/>
            <a:r>
              <a:rPr lang="cs-CZ" dirty="0"/>
              <a:t>- zadané hodnoty nejsou pro příjemce závazné</a:t>
            </a:r>
          </a:p>
          <a:p>
            <a:pPr lvl="1"/>
            <a:r>
              <a:rPr lang="cs-CZ" dirty="0"/>
              <a:t>- systém provádí kontrolu součtu procentních podílů jednotlivých cílů</a:t>
            </a:r>
          </a:p>
          <a:p>
            <a:pPr lvl="1"/>
            <a:r>
              <a:rPr lang="cs-CZ" dirty="0"/>
              <a:t>- určený poměr je využit při automatických rozpadech v oblasti finančního plánu, indikátorů a kategorie intervencí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17</a:t>
            </a:fld>
            <a:endParaRPr lang="cs-CZ"/>
          </a:p>
        </p:txBody>
      </p:sp>
    </p:spTree>
    <p:extLst>
      <p:ext uri="{BB962C8B-B14F-4D97-AF65-F5344CB8AC3E}">
        <p14:creationId xmlns:p14="http://schemas.microsoft.com/office/powerpoint/2010/main" val="2248195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Jaký problém projekt řeší? </a:t>
            </a:r>
            <a:r>
              <a:rPr lang="cs-CZ" dirty="0"/>
              <a:t>– popis problému, proč ho řeší, koho se týká, důsledky neřešení</a:t>
            </a:r>
          </a:p>
          <a:p>
            <a:r>
              <a:rPr lang="cs-CZ" b="1" dirty="0"/>
              <a:t>Jaké jsou příčiny problému?</a:t>
            </a:r>
            <a:r>
              <a:rPr lang="cs-CZ" dirty="0"/>
              <a:t> – popis příčin problému, doklady existence problému, zda byl již v minulosti řešen a s jakým výsledkem</a:t>
            </a:r>
          </a:p>
          <a:p>
            <a:r>
              <a:rPr lang="cs-CZ" b="1" dirty="0"/>
              <a:t>Co je cílem projektu? </a:t>
            </a:r>
            <a:r>
              <a:rPr lang="cs-CZ" dirty="0"/>
              <a:t>– cíl/e projektu, provázanost cílů, měřitelnost, jak dosažení cíle řeší problém, jak ověřit dosažení cíle </a:t>
            </a:r>
          </a:p>
          <a:p>
            <a:endParaRPr lang="cs-CZ" b="1" dirty="0"/>
          </a:p>
          <a:p>
            <a:r>
              <a:rPr lang="cs-CZ" b="1" dirty="0"/>
              <a:t>Jaká/é změna/y je/jsou v důsledku projektu očekávána/y? </a:t>
            </a:r>
            <a:r>
              <a:rPr lang="cs-CZ" dirty="0"/>
              <a:t>– co se změní, obecnější než cíl, dopad na cílovou skupinu</a:t>
            </a:r>
          </a:p>
          <a:p>
            <a:pPr>
              <a:buNone/>
            </a:pPr>
            <a:r>
              <a:rPr lang="cs-CZ" altLang="cs-CZ" sz="1200" dirty="0">
                <a:solidFill>
                  <a:srgbClr val="000000"/>
                </a:solidFill>
              </a:rPr>
              <a:t>- nová kolonka v žádosti, která rozvíjí kolonku „cíle“</a:t>
            </a:r>
          </a:p>
          <a:p>
            <a:pPr>
              <a:buNone/>
            </a:pPr>
            <a:r>
              <a:rPr lang="cs-CZ" altLang="cs-CZ" sz="1200" dirty="0">
                <a:solidFill>
                  <a:srgbClr val="000000"/>
                </a:solidFill>
              </a:rPr>
              <a:t>- nutí žadatele popsat kvalitativní dopady projektu</a:t>
            </a:r>
          </a:p>
          <a:p>
            <a:pPr>
              <a:buNone/>
            </a:pPr>
            <a:r>
              <a:rPr lang="cs-CZ" altLang="cs-CZ" sz="1200" dirty="0">
                <a:solidFill>
                  <a:srgbClr val="000000"/>
                </a:solidFill>
              </a:rPr>
              <a:t>- od instrumentálních cílů (cílem je usnadnit přístup rodičům po mateřské dovolené</a:t>
            </a:r>
            <a:r>
              <a:rPr lang="cs-CZ" altLang="cs-CZ" sz="1200" baseline="0" dirty="0">
                <a:solidFill>
                  <a:srgbClr val="000000"/>
                </a:solidFill>
              </a:rPr>
              <a:t> zpět do pracovního procesu</a:t>
            </a:r>
            <a:r>
              <a:rPr lang="cs-CZ" altLang="cs-CZ" sz="1200" dirty="0">
                <a:solidFill>
                  <a:srgbClr val="000000"/>
                </a:solidFill>
              </a:rPr>
              <a:t>) k efektům</a:t>
            </a:r>
          </a:p>
          <a:p>
            <a:pPr>
              <a:buNone/>
            </a:pPr>
            <a:r>
              <a:rPr lang="cs-CZ" altLang="cs-CZ" sz="1200" baseline="0" dirty="0">
                <a:solidFill>
                  <a:srgbClr val="000000"/>
                </a:solidFill>
              </a:rPr>
              <a:t>  </a:t>
            </a:r>
            <a:r>
              <a:rPr lang="cs-CZ" altLang="cs-CZ" sz="1200" dirty="0">
                <a:solidFill>
                  <a:srgbClr val="000000"/>
                </a:solidFill>
              </a:rPr>
              <a:t>(změnou bude získání pracovního uplatnění</a:t>
            </a:r>
            <a:r>
              <a:rPr lang="cs-CZ" altLang="cs-CZ" sz="1200" baseline="0" dirty="0">
                <a:solidFill>
                  <a:srgbClr val="000000"/>
                </a:solidFill>
              </a:rPr>
              <a:t> pro rodiče po mateřské dovolené </a:t>
            </a:r>
            <a:r>
              <a:rPr lang="cs-CZ" altLang="cs-CZ" sz="1200" dirty="0">
                <a:solidFill>
                  <a:srgbClr val="000000"/>
                </a:solidFill>
              </a:rPr>
              <a:t>a sladění rodinného a pracovního života)</a:t>
            </a:r>
          </a:p>
          <a:p>
            <a:pPr>
              <a:buNone/>
            </a:pPr>
            <a:r>
              <a:rPr lang="cs-CZ" altLang="cs-CZ" sz="1200" dirty="0">
                <a:solidFill>
                  <a:srgbClr val="000000"/>
                </a:solidFill>
              </a:rPr>
              <a:t>- kvantifikovat tu změnu</a:t>
            </a:r>
          </a:p>
          <a:p>
            <a:endParaRPr lang="cs-CZ" b="1" dirty="0"/>
          </a:p>
          <a:p>
            <a:r>
              <a:rPr lang="cs-CZ" b="1" dirty="0"/>
              <a:t>Jaké aktivity v projektu budou realizovány? (N) </a:t>
            </a:r>
            <a:r>
              <a:rPr lang="cs-CZ" dirty="0"/>
              <a:t>– KA jsou dále řešeny na samostatné záložce – lze uvést odkaz na tuto záložku nebo stručný popis. </a:t>
            </a:r>
            <a:r>
              <a:rPr lang="cs-CZ" b="1" dirty="0"/>
              <a:t>Údaje zde uvedené nesmí být v rozporu s údaji na záložce KA.</a:t>
            </a:r>
          </a:p>
          <a:p>
            <a:r>
              <a:rPr lang="cs-CZ" b="1" dirty="0"/>
              <a:t>Popis realizačního týmu projektu – </a:t>
            </a:r>
            <a:r>
              <a:rPr lang="cs-CZ" dirty="0"/>
              <a:t>všechny pozice v RT</a:t>
            </a:r>
            <a:r>
              <a:rPr lang="cs-CZ" b="1" dirty="0"/>
              <a:t> </a:t>
            </a:r>
            <a:r>
              <a:rPr lang="cs-CZ" dirty="0"/>
              <a:t>(NN i PN, příjemce i partner)</a:t>
            </a:r>
          </a:p>
          <a:p>
            <a:pPr lvl="1"/>
            <a:r>
              <a:rPr lang="cs-CZ" dirty="0"/>
              <a:t>- hlavní činnosti</a:t>
            </a:r>
          </a:p>
          <a:p>
            <a:pPr lvl="1"/>
            <a:r>
              <a:rPr lang="cs-CZ" dirty="0"/>
              <a:t>- rozsah zapojení</a:t>
            </a:r>
          </a:p>
          <a:p>
            <a:pPr lvl="1"/>
            <a:r>
              <a:rPr lang="cs-CZ" dirty="0"/>
              <a:t>- odborná kapacita (ne konkrétní jména)</a:t>
            </a:r>
          </a:p>
          <a:p>
            <a:pPr marL="457200" lvl="1" indent="0">
              <a:spcAft>
                <a:spcPts val="600"/>
              </a:spcAft>
              <a:buFontTx/>
              <a:buNone/>
            </a:pPr>
            <a:r>
              <a:rPr lang="cs-CZ" dirty="0"/>
              <a:t>- omezený rozsah pole - samostatná příloha s odkazem</a:t>
            </a:r>
          </a:p>
          <a:p>
            <a:pPr marL="628650" lvl="1" indent="-171450">
              <a:spcAft>
                <a:spcPts val="600"/>
              </a:spcAft>
              <a:buFontTx/>
              <a:buChar char="-"/>
            </a:pPr>
            <a:endParaRPr lang="cs-CZ" dirty="0"/>
          </a:p>
          <a:p>
            <a:r>
              <a:rPr lang="cs-CZ" b="1" dirty="0"/>
              <a:t>Jak bude zajištěno šíření výstupů projektu? (N) </a:t>
            </a:r>
            <a:r>
              <a:rPr lang="cs-CZ" dirty="0"/>
              <a:t>– produkty, povědomí cílové skupiny apod.</a:t>
            </a:r>
          </a:p>
          <a:p>
            <a:r>
              <a:rPr lang="cs-CZ" b="1" dirty="0"/>
              <a:t>V čem je navržené řešení inovativní? (N) </a:t>
            </a:r>
            <a:r>
              <a:rPr lang="cs-CZ" dirty="0"/>
              <a:t>- osa 3 OPZ, výzvy zaměřené na sociální inovace.</a:t>
            </a:r>
          </a:p>
          <a:p>
            <a:pPr>
              <a:spcBef>
                <a:spcPts val="450"/>
              </a:spcBef>
              <a:buNone/>
            </a:pPr>
            <a:r>
              <a:rPr lang="cs-CZ" altLang="cs-CZ" sz="1200" dirty="0">
                <a:solidFill>
                  <a:srgbClr val="000000"/>
                </a:solidFill>
              </a:rPr>
              <a:t>- některé výzvy vyžadují popis toho, v čem je projekt inovativní, v čem je nový, neokoukaný</a:t>
            </a:r>
          </a:p>
          <a:p>
            <a:pPr>
              <a:spcBef>
                <a:spcPts val="450"/>
              </a:spcBef>
              <a:buNone/>
            </a:pPr>
            <a:r>
              <a:rPr lang="cs-CZ" altLang="cs-CZ" sz="1200" dirty="0">
                <a:solidFill>
                  <a:srgbClr val="000000"/>
                </a:solidFill>
              </a:rPr>
              <a:t>- </a:t>
            </a:r>
            <a:r>
              <a:rPr lang="cs-CZ" altLang="cs-CZ" sz="1200" u="sng" dirty="0">
                <a:solidFill>
                  <a:srgbClr val="000000"/>
                </a:solidFill>
              </a:rPr>
              <a:t>tři základní roviny inovace:</a:t>
            </a:r>
          </a:p>
          <a:p>
            <a:pPr>
              <a:spcBef>
                <a:spcPts val="450"/>
              </a:spcBef>
              <a:buFont typeface="Wingdings" panose="05000000000000000000" pitchFamily="2" charset="2"/>
              <a:buChar char=""/>
            </a:pPr>
            <a:r>
              <a:rPr lang="cs-CZ" altLang="cs-CZ" sz="1200" dirty="0">
                <a:solidFill>
                  <a:srgbClr val="000000"/>
                </a:solidFill>
              </a:rPr>
              <a:t> buď zavádíte projektem zcela </a:t>
            </a:r>
            <a:r>
              <a:rPr lang="cs-CZ" altLang="cs-CZ" sz="1200" b="1" dirty="0">
                <a:solidFill>
                  <a:srgbClr val="000000"/>
                </a:solidFill>
              </a:rPr>
              <a:t>nové služby</a:t>
            </a:r>
            <a:r>
              <a:rPr lang="cs-CZ" altLang="cs-CZ" sz="1200" dirty="0">
                <a:solidFill>
                  <a:srgbClr val="000000"/>
                </a:solidFill>
              </a:rPr>
              <a:t>, zaplňujete mezeru na trhu</a:t>
            </a:r>
          </a:p>
          <a:p>
            <a:pPr>
              <a:spcBef>
                <a:spcPts val="450"/>
              </a:spcBef>
              <a:buFont typeface="Wingdings" panose="05000000000000000000" pitchFamily="2" charset="2"/>
              <a:buChar char=""/>
            </a:pPr>
            <a:r>
              <a:rPr lang="cs-CZ" altLang="cs-CZ" sz="1200" dirty="0">
                <a:solidFill>
                  <a:srgbClr val="000000"/>
                </a:solidFill>
              </a:rPr>
              <a:t> nebo existující služby </a:t>
            </a:r>
            <a:r>
              <a:rPr lang="cs-CZ" altLang="cs-CZ" sz="1200" b="1" dirty="0">
                <a:solidFill>
                  <a:srgbClr val="000000"/>
                </a:solidFill>
              </a:rPr>
              <a:t>modifikujete, rozšiřujete, posouváte, zkvalitňujete</a:t>
            </a:r>
          </a:p>
          <a:p>
            <a:pPr>
              <a:spcBef>
                <a:spcPts val="450"/>
              </a:spcBef>
              <a:buFont typeface="Wingdings" panose="05000000000000000000" pitchFamily="2" charset="2"/>
              <a:buChar char=""/>
            </a:pPr>
            <a:r>
              <a:rPr lang="cs-CZ" altLang="cs-CZ" sz="1200" dirty="0">
                <a:solidFill>
                  <a:srgbClr val="000000"/>
                </a:solidFill>
              </a:rPr>
              <a:t> nebo vytváříte </a:t>
            </a:r>
            <a:r>
              <a:rPr lang="cs-CZ" altLang="cs-CZ" sz="1200" b="1" dirty="0">
                <a:solidFill>
                  <a:srgbClr val="000000"/>
                </a:solidFill>
              </a:rPr>
              <a:t>komplex</a:t>
            </a:r>
            <a:r>
              <a:rPr lang="cs-CZ" altLang="cs-CZ" sz="1200" dirty="0">
                <a:solidFill>
                  <a:srgbClr val="000000"/>
                </a:solidFill>
              </a:rPr>
              <a:t> vzájemně provázaných nebo se doplňujících služeb, který násobí efekt každé jedné služby v takovém komplexu zařazené a mění situaci v místě celkově</a:t>
            </a:r>
          </a:p>
          <a:p>
            <a:endParaRPr lang="cs-CZ" dirty="0"/>
          </a:p>
          <a:p>
            <a:r>
              <a:rPr lang="cs-CZ" b="1" dirty="0"/>
              <a:t>Jaká existují rizika projektu? </a:t>
            </a:r>
            <a:r>
              <a:rPr lang="cs-CZ" dirty="0"/>
              <a:t>– rizika spojená s realizací projektu a návrh jejich řešení. Ta rizika, jejichž vzniku může příjemce předcházet (kapacita cílové skupiny, personální obsazení projektu, finanční zdroje apod.).</a:t>
            </a:r>
          </a:p>
          <a:p>
            <a:pPr marL="457200" lvl="1" indent="0">
              <a:spcAft>
                <a:spcPts val="600"/>
              </a:spcAft>
              <a:buFontTx/>
              <a:buNone/>
            </a:pP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18</a:t>
            </a:fld>
            <a:endParaRPr lang="cs-CZ"/>
          </a:p>
        </p:txBody>
      </p:sp>
    </p:spTree>
    <p:extLst>
      <p:ext uri="{BB962C8B-B14F-4D97-AF65-F5344CB8AC3E}">
        <p14:creationId xmlns:p14="http://schemas.microsoft.com/office/powerpoint/2010/main" val="1138741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24</a:t>
            </a:fld>
            <a:endParaRPr lang="cs-CZ" dirty="0"/>
          </a:p>
        </p:txBody>
      </p:sp>
    </p:spTree>
    <p:extLst>
      <p:ext uri="{BB962C8B-B14F-4D97-AF65-F5344CB8AC3E}">
        <p14:creationId xmlns:p14="http://schemas.microsoft.com/office/powerpoint/2010/main" val="10224408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Rovné příležitosti a nediskriminace, Udržitelný rozvoj (environmentální indikátory), Rovné příležitosti mužů a žen</a:t>
            </a:r>
            <a:r>
              <a:rPr lang="cs-CZ" dirty="0"/>
              <a:t> </a:t>
            </a:r>
            <a:r>
              <a:rPr lang="cs-CZ" b="1" dirty="0"/>
              <a:t>– </a:t>
            </a:r>
            <a:r>
              <a:rPr lang="cs-CZ" dirty="0"/>
              <a:t>určení vlivu na princip</a:t>
            </a:r>
          </a:p>
          <a:p>
            <a:pPr lvl="1">
              <a:spcAft>
                <a:spcPts val="600"/>
              </a:spcAft>
            </a:pPr>
            <a:r>
              <a:rPr lang="cs-CZ" dirty="0"/>
              <a:t>Cílené zaměření na horizontální princip - nutno uvést podrobnosti</a:t>
            </a:r>
          </a:p>
          <a:p>
            <a:pPr lvl="1">
              <a:spcAft>
                <a:spcPts val="600"/>
              </a:spcAft>
            </a:pPr>
            <a:r>
              <a:rPr lang="cs-CZ" dirty="0"/>
              <a:t>Pozitivní vliv na horizontální princip – nutno uvést podrobnosti</a:t>
            </a:r>
          </a:p>
          <a:p>
            <a:pPr lvl="1">
              <a:spcAft>
                <a:spcPts val="600"/>
              </a:spcAft>
            </a:pPr>
            <a:r>
              <a:rPr lang="cs-CZ" dirty="0"/>
              <a:t>Neutrální k horizontálnímu principu (vždy u udržitelného rozvoje)</a:t>
            </a:r>
          </a:p>
          <a:p>
            <a:pPr marL="0" lvl="1" indent="0">
              <a:lnSpc>
                <a:spcPts val="2880"/>
              </a:lnSpc>
              <a:spcBef>
                <a:spcPts val="600"/>
              </a:spcBef>
              <a:spcAft>
                <a:spcPts val="600"/>
              </a:spcAft>
              <a:buSzPct val="100000"/>
              <a:buFont typeface="Wingdings" panose="05000000000000000000" pitchFamily="2" charset="2"/>
              <a:buNone/>
            </a:pPr>
            <a:r>
              <a:rPr lang="cs-CZ" sz="2400" b="1" dirty="0"/>
              <a:t>Projekt  zaměřen na udržitelnou zaměstnanost žen a udržitelný postup žen v zaměstnání </a:t>
            </a:r>
            <a:r>
              <a:rPr lang="cs-CZ" sz="2400" dirty="0"/>
              <a:t>-  </a:t>
            </a:r>
            <a:r>
              <a:rPr lang="cs-CZ" sz="2400" dirty="0" err="1"/>
              <a:t>Checkbox</a:t>
            </a:r>
            <a:r>
              <a:rPr lang="cs-CZ" sz="2400" dirty="0"/>
              <a:t> se zaškrtává pouze u projektů, jejichž cílem je udržitelná zaměstnanost žen a udržitelný postup žen v zaměstnání.</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25</a:t>
            </a:fld>
            <a:endParaRPr lang="cs-CZ"/>
          </a:p>
        </p:txBody>
      </p:sp>
    </p:spTree>
    <p:extLst>
      <p:ext uri="{BB962C8B-B14F-4D97-AF65-F5344CB8AC3E}">
        <p14:creationId xmlns:p14="http://schemas.microsoft.com/office/powerpoint/2010/main" val="658560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Okno zobrazuje nahoře všechny dosud zapsané klíčové aktivity na projektu. V dolní části obrazovky je prostor, v němž uživatel zakládá nový záznam nebo edituje záznam, který si vybral k editaci z tabulky v horní části obrazovky. </a:t>
            </a:r>
          </a:p>
          <a:p>
            <a:r>
              <a:rPr lang="cs-CZ" sz="1200" b="0" i="0" u="none" strike="noStrike" kern="1200" baseline="0" dirty="0">
                <a:solidFill>
                  <a:schemeClr val="tx1"/>
                </a:solidFill>
                <a:latin typeface="+mn-lt"/>
                <a:ea typeface="+mn-ea"/>
                <a:cs typeface="+mn-cs"/>
              </a:rPr>
              <a:t>Jednotlivé klíčové aktivity musí být v přímé vazbě na podporované aktivity uvedené v příslušné výzvě. </a:t>
            </a:r>
          </a:p>
          <a:p>
            <a:r>
              <a:rPr lang="cs-CZ" sz="1200" b="0" i="0" u="none" strike="noStrike" kern="1200" baseline="0" dirty="0">
                <a:solidFill>
                  <a:schemeClr val="tx1"/>
                </a:solidFill>
                <a:latin typeface="+mn-lt"/>
                <a:ea typeface="+mn-ea"/>
                <a:cs typeface="+mn-cs"/>
              </a:rPr>
              <a:t>Každou další klíčovou aktivitu lze zadat přes tlačítko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a:t>
            </a:r>
            <a:endParaRPr lang="cs-CZ" dirty="0"/>
          </a:p>
          <a:p>
            <a:endParaRPr lang="cs-CZ" dirty="0"/>
          </a:p>
          <a:p>
            <a:r>
              <a:rPr lang="cs-CZ" dirty="0"/>
              <a:t>Pole na záložce sice nejsou označena jako povinná pole, přesto byla pro OPZ nastavena kontrola v tom smyslu, že nelze finalizovat projektovou žádost, u které by nebyla vyplněna alespoň 1 klíčová aktivita.</a:t>
            </a:r>
          </a:p>
          <a:p>
            <a:r>
              <a:rPr lang="cs-CZ" sz="2400" dirty="0"/>
              <a:t>Zadává se každá aktivita zvlášť, po zadání je nutno záznam uložit.</a:t>
            </a:r>
          </a:p>
          <a:p>
            <a:pPr marL="171450" indent="-171450">
              <a:buFontTx/>
              <a:buChar char="-"/>
            </a:pPr>
            <a:r>
              <a:rPr lang="cs-CZ" b="1" dirty="0"/>
              <a:t>Název</a:t>
            </a:r>
          </a:p>
          <a:p>
            <a:pPr marL="171450" indent="-171450">
              <a:buFontTx/>
              <a:buChar char="-"/>
            </a:pPr>
            <a:r>
              <a:rPr lang="cs-CZ" b="1" dirty="0"/>
              <a:t>Popis</a:t>
            </a:r>
            <a:r>
              <a:rPr lang="cs-CZ" dirty="0"/>
              <a:t> – činnosti, způsob provádění, výstupy, časová dotace, provázanost s dalšími KA, apod.</a:t>
            </a:r>
            <a:r>
              <a:rPr lang="cs-CZ" sz="1200" b="0" i="0" u="none" strike="noStrike" kern="1200" baseline="0" dirty="0">
                <a:solidFill>
                  <a:schemeClr val="tx1"/>
                </a:solidFill>
                <a:latin typeface="+mn-lt"/>
                <a:ea typeface="+mn-ea"/>
                <a:cs typeface="+mn-cs"/>
              </a:rPr>
              <a:t> Podrobně popište plánovanou realizaci klíčové aktivity. Aktivity projektu by měly být logicky strukturovány a provázány. </a:t>
            </a:r>
          </a:p>
          <a:p>
            <a:pPr marL="171450" indent="-171450">
              <a:buFontTx/>
              <a:buChar char="-"/>
            </a:pPr>
            <a:r>
              <a:rPr lang="cs-CZ" b="1" dirty="0"/>
              <a:t>Přehled nákladů </a:t>
            </a:r>
            <a:r>
              <a:rPr lang="cs-CZ" dirty="0"/>
              <a:t>– přímé náklady, vazba na rozpočet a hodnocení efektivity projektu. </a:t>
            </a:r>
            <a:r>
              <a:rPr lang="cs-CZ" sz="1200" b="0" i="0" u="none" strike="noStrike" kern="1200" baseline="0" dirty="0">
                <a:solidFill>
                  <a:schemeClr val="tx1"/>
                </a:solidFill>
                <a:latin typeface="+mn-lt"/>
                <a:ea typeface="+mn-ea"/>
                <a:cs typeface="+mn-cs"/>
              </a:rPr>
              <a:t>Uveďte, jaké náklady z přímých způsobilých výdajů, které jsou v rozpočtu projektu (na samostatné záložce) se vztahují k plnění dané klíčové aktivity. POZOR: Provazba popisu klíčové aktivity s rozpočtem je důležitá pro posouzení efektivity projektu. </a:t>
            </a:r>
            <a:endParaRPr lang="cs-CZ" dirty="0"/>
          </a:p>
          <a:p>
            <a:pPr marL="628650" lvl="1" indent="-171450">
              <a:spcAft>
                <a:spcPts val="600"/>
              </a:spcAft>
              <a:buFontTx/>
              <a:buChar char="-"/>
            </a:pP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26</a:t>
            </a:fld>
            <a:endParaRPr lang="cs-CZ"/>
          </a:p>
        </p:txBody>
      </p:sp>
    </p:spTree>
    <p:extLst>
      <p:ext uri="{BB962C8B-B14F-4D97-AF65-F5344CB8AC3E}">
        <p14:creationId xmlns:p14="http://schemas.microsoft.com/office/powerpoint/2010/main" val="3822219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V kontextu OPZ, které se zaměřuje na lidské zdroje, je součástí definice problému vždy také </a:t>
            </a:r>
            <a:r>
              <a:rPr lang="cs-CZ" sz="1200" b="1" kern="1200" dirty="0">
                <a:solidFill>
                  <a:schemeClr val="tx1"/>
                </a:solidFill>
                <a:effectLst/>
                <a:latin typeface="+mn-lt"/>
                <a:ea typeface="+mn-ea"/>
                <a:cs typeface="+mn-cs"/>
              </a:rPr>
              <a:t>specifikace cílové skupiny</a:t>
            </a:r>
            <a:r>
              <a:rPr lang="cs-CZ" sz="1200" kern="1200" dirty="0">
                <a:solidFill>
                  <a:schemeClr val="tx1"/>
                </a:solidFill>
                <a:effectLst/>
                <a:latin typeface="+mn-lt"/>
                <a:ea typeface="+mn-ea"/>
                <a:cs typeface="+mn-cs"/>
              </a:rPr>
              <a:t> projektu, tj. osob, kterých se problém týká.</a:t>
            </a:r>
          </a:p>
          <a:p>
            <a:pPr hangingPunct="0"/>
            <a:r>
              <a:rPr lang="cs-CZ" sz="1200" b="1" kern="1200" dirty="0">
                <a:solidFill>
                  <a:schemeClr val="tx1"/>
                </a:solidFill>
                <a:effectLst/>
                <a:latin typeface="+mn-lt"/>
                <a:ea typeface="+mn-ea"/>
                <a:cs typeface="+mn-cs"/>
              </a:rPr>
              <a:t> </a:t>
            </a:r>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3</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28</a:t>
            </a:fld>
            <a:endParaRPr lang="cs-CZ"/>
          </a:p>
        </p:txBody>
      </p:sp>
    </p:spTree>
    <p:extLst>
      <p:ext uri="{BB962C8B-B14F-4D97-AF65-F5344CB8AC3E}">
        <p14:creationId xmlns:p14="http://schemas.microsoft.com/office/powerpoint/2010/main" val="1899572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Obsah číselníku nastaven na výzvě.</a:t>
            </a:r>
          </a:p>
          <a:p>
            <a:r>
              <a:rPr lang="cs-CZ" b="1" dirty="0"/>
              <a:t>Cílová skupina </a:t>
            </a:r>
            <a:r>
              <a:rPr lang="cs-CZ" dirty="0"/>
              <a:t>– výběr z číselníku</a:t>
            </a:r>
          </a:p>
          <a:p>
            <a:r>
              <a:rPr lang="cs-CZ" b="1" dirty="0"/>
              <a:t>Popis cílové skupiny </a:t>
            </a:r>
            <a:r>
              <a:rPr lang="cs-CZ" dirty="0"/>
              <a:t>– identifikace, velikost, struktura, potřeby, zapojení cílové skupiny v průběhu projektu.</a:t>
            </a:r>
          </a:p>
          <a:p>
            <a:r>
              <a:rPr lang="cs-CZ" dirty="0"/>
              <a:t>Podstatná změna projektu - zahrnutí nové cílové skupiny, tj. rozšíření projektu i na osoby, na které projekt původně zaměřen nebyl.</a:t>
            </a:r>
          </a:p>
          <a:p>
            <a:r>
              <a:rPr lang="cs-CZ" sz="1200" b="0" i="0" u="none" strike="noStrike" kern="1200" baseline="0" dirty="0">
                <a:solidFill>
                  <a:schemeClr val="tx1"/>
                </a:solidFill>
                <a:latin typeface="+mn-lt"/>
                <a:ea typeface="+mn-ea"/>
                <a:cs typeface="+mn-cs"/>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a:p>
            <a:r>
              <a:rPr lang="cs-CZ" sz="1200" b="0" i="0" u="none" strike="noStrike" kern="1200" baseline="0" dirty="0">
                <a:solidFill>
                  <a:schemeClr val="tx1"/>
                </a:solidFill>
                <a:latin typeface="+mn-lt"/>
                <a:ea typeface="+mn-ea"/>
                <a:cs typeface="+mn-cs"/>
              </a:rPr>
              <a:t>Po zadání každé cílové skupiny je nutné záložku uložit pomocí tlačítka </a:t>
            </a:r>
            <a:r>
              <a:rPr lang="cs-CZ" sz="1200" b="1" i="0" u="none" strike="noStrike" kern="1200" baseline="0" dirty="0">
                <a:solidFill>
                  <a:schemeClr val="tx1"/>
                </a:solidFill>
                <a:latin typeface="+mn-lt"/>
                <a:ea typeface="+mn-ea"/>
                <a:cs typeface="+mn-cs"/>
              </a:rPr>
              <a:t>Uložit</a:t>
            </a:r>
            <a:r>
              <a:rPr lang="cs-CZ" sz="1200" b="0" i="0" u="none" strike="noStrike" kern="1200" baseline="0" dirty="0">
                <a:solidFill>
                  <a:schemeClr val="tx1"/>
                </a:solidFill>
                <a:latin typeface="+mn-lt"/>
                <a:ea typeface="+mn-ea"/>
                <a:cs typeface="+mn-cs"/>
              </a:rPr>
              <a:t>. Uložené údaje se zobrazí v souhrnné tabulce.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29</a:t>
            </a:fld>
            <a:endParaRPr lang="cs-CZ"/>
          </a:p>
        </p:txBody>
      </p:sp>
    </p:spTree>
    <p:extLst>
      <p:ext uri="{BB962C8B-B14F-4D97-AF65-F5344CB8AC3E}">
        <p14:creationId xmlns:p14="http://schemas.microsoft.com/office/powerpoint/2010/main" val="189957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Povolené místo realizace a povolené místo dopadu projektu jsou stanovena ve výzvě.</a:t>
            </a:r>
          </a:p>
          <a:p>
            <a:r>
              <a:rPr lang="cs-CZ" b="1" dirty="0"/>
              <a:t>Místo realizace</a:t>
            </a:r>
            <a:r>
              <a:rPr lang="cs-CZ" dirty="0"/>
              <a:t> - realizace aktivit projektu ve prospěch cílových skupin, příp. lokalita, kde vznikají výstupy či výsledky projektu. </a:t>
            </a:r>
            <a:r>
              <a:rPr lang="cs-CZ" b="1" dirty="0"/>
              <a:t>Detail kraje v ČR. </a:t>
            </a:r>
          </a:p>
          <a:p>
            <a:r>
              <a:rPr lang="cs-CZ" b="1" dirty="0"/>
              <a:t>Místo dopadu -</a:t>
            </a:r>
            <a:r>
              <a:rPr lang="cs-CZ" dirty="0"/>
              <a:t> </a:t>
            </a:r>
            <a:r>
              <a:rPr lang="pl-PL" dirty="0"/>
              <a:t>území, které má z realizace projektu prospěch. Může zahrnovat pouze území, z jehož alokace je daná výzva financována. </a:t>
            </a:r>
            <a:r>
              <a:rPr lang="cs-CZ" b="1" dirty="0"/>
              <a:t>Detail kraje v ČR. Pouze ČR.</a:t>
            </a:r>
          </a:p>
          <a:p>
            <a:r>
              <a:rPr lang="cs-CZ" dirty="0"/>
              <a:t>Změna místa realizace nebo území dopadu, které nemají dopad na způsobilost výdajů – nepodstatná změna.</a:t>
            </a:r>
          </a:p>
          <a:p>
            <a:r>
              <a:rPr lang="cs-CZ" sz="1200" b="0" i="0" u="none" strike="noStrike" kern="1200" baseline="0" dirty="0">
                <a:solidFill>
                  <a:schemeClr val="tx1"/>
                </a:solidFill>
                <a:latin typeface="+mn-lt"/>
                <a:ea typeface="+mn-ea"/>
                <a:cs typeface="+mn-cs"/>
              </a:rPr>
              <a:t>V rámci záložky Umístění vyplní žadatel údaje o tom, kde bude projekt realizován (</a:t>
            </a:r>
            <a:r>
              <a:rPr lang="cs-CZ" sz="1200" b="1" i="0" u="none" strike="noStrike" kern="1200" baseline="0" dirty="0">
                <a:solidFill>
                  <a:schemeClr val="tx1"/>
                </a:solidFill>
                <a:latin typeface="+mn-lt"/>
                <a:ea typeface="+mn-ea"/>
                <a:cs typeface="+mn-cs"/>
              </a:rPr>
              <a:t>Místo realizace</a:t>
            </a:r>
            <a:r>
              <a:rPr lang="cs-CZ" sz="1200" b="0" i="0" u="none" strike="noStrike" kern="1200" baseline="0" dirty="0">
                <a:solidFill>
                  <a:schemeClr val="tx1"/>
                </a:solidFill>
                <a:latin typeface="+mn-lt"/>
                <a:ea typeface="+mn-ea"/>
                <a:cs typeface="+mn-cs"/>
              </a:rPr>
              <a:t>) a na jaké území bude mít realizace projektu dopad (</a:t>
            </a:r>
            <a:r>
              <a:rPr lang="cs-CZ" sz="1200" b="1" i="0" u="none" strike="noStrike" kern="1200" baseline="0" dirty="0">
                <a:solidFill>
                  <a:schemeClr val="tx1"/>
                </a:solidFill>
                <a:latin typeface="+mn-lt"/>
                <a:ea typeface="+mn-ea"/>
                <a:cs typeface="+mn-cs"/>
              </a:rPr>
              <a:t>Dopad projektu</a:t>
            </a:r>
            <a:r>
              <a:rPr lang="cs-CZ" sz="1200" b="0" i="0" u="none" strike="noStrike" kern="1200" baseline="0" dirty="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30</a:t>
            </a:fld>
            <a:endParaRPr lang="cs-CZ"/>
          </a:p>
        </p:txBody>
      </p:sp>
    </p:spTree>
    <p:extLst>
      <p:ext uri="{BB962C8B-B14F-4D97-AF65-F5344CB8AC3E}">
        <p14:creationId xmlns:p14="http://schemas.microsoft.com/office/powerpoint/2010/main" val="13654622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Údaje o subjektech, které se k projektu vztahují. </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Přičemž v rámci této skupiny se rozlišují (a pokud jsou relevantní, musí být na této záložce vyplněny subjekty):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Žadatel/příjemce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Osoba s podílem v právnické osobě žadatele/příjemce</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Osoby, v nichž má žadatel/příjemce podíl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s finančním příspěvkem</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Partner bez finančního příspěvku</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Obec</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 Nadřízený kraj</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Zřizovatel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kapitola SR</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Financující OSS</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Dodavatel</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Viz Pokyny pro vyplnění formuláře žádosti o podporu z OPZ, kapitola 6.2.10 Záložka Subjekty projektu.</a:t>
            </a:r>
          </a:p>
          <a:p>
            <a:pPr marL="0" marR="0" indent="0" algn="l" defTabSz="914400" rtl="0" eaLnBrk="1" fontAlgn="auto" latinLnBrk="0" hangingPunct="1">
              <a:lnSpc>
                <a:spcPct val="100000"/>
              </a:lnSpc>
              <a:spcBef>
                <a:spcPts val="0"/>
              </a:spcBef>
              <a:spcAft>
                <a:spcPts val="0"/>
              </a:spcAft>
              <a:buClrTx/>
              <a:buSzTx/>
              <a:buFontTx/>
              <a:buNone/>
              <a:tabLst/>
              <a:defRPr/>
            </a:pPr>
            <a:endParaRPr lang="cs-CZ" b="1" dirty="0"/>
          </a:p>
          <a:p>
            <a:pPr marL="0" marR="0" indent="0" algn="l" defTabSz="914400" rtl="0" eaLnBrk="1" fontAlgn="auto" latinLnBrk="0" hangingPunct="1">
              <a:lnSpc>
                <a:spcPct val="100000"/>
              </a:lnSpc>
              <a:spcBef>
                <a:spcPts val="0"/>
              </a:spcBef>
              <a:spcAft>
                <a:spcPts val="0"/>
              </a:spcAft>
              <a:buClrTx/>
              <a:buSzTx/>
              <a:buFontTx/>
              <a:buNone/>
              <a:tabLst/>
              <a:defRPr/>
            </a:pPr>
            <a:r>
              <a:rPr lang="cs-CZ" b="1" dirty="0"/>
              <a:t>Na</a:t>
            </a:r>
            <a:r>
              <a:rPr lang="cs-CZ" b="1" baseline="0" dirty="0"/>
              <a:t> záložce </a:t>
            </a:r>
            <a:r>
              <a:rPr lang="cs-CZ" b="1" dirty="0"/>
              <a:t>se uvádí údaje za poslední uzavřené účetní období. Relevantní jsou údaje za poslední schválené účetní období. Pokud se údaje týkají nově založené společnosti, uveďte nuly.</a:t>
            </a:r>
            <a:endParaRPr lang="cs-CZ" sz="1200" b="0" i="0" u="none" strike="noStrike" kern="1200" baseline="0" dirty="0">
              <a:solidFill>
                <a:schemeClr val="tx1"/>
              </a:solidFill>
              <a:latin typeface="+mn-lt"/>
              <a:ea typeface="+mn-ea"/>
              <a:cs typeface="+mn-cs"/>
            </a:endParaRP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Pole</a:t>
            </a:r>
            <a:r>
              <a:rPr lang="cs-CZ" sz="1200" b="1" i="0" u="none" strike="noStrike" kern="1200" baseline="0" dirty="0">
                <a:solidFill>
                  <a:schemeClr val="tx1"/>
                </a:solidFill>
                <a:latin typeface="+mn-lt"/>
                <a:ea typeface="+mn-ea"/>
                <a:cs typeface="+mn-cs"/>
              </a:rPr>
              <a:t> Roční obrat (EUR):</a:t>
            </a:r>
          </a:p>
          <a:p>
            <a:r>
              <a:rPr lang="cs-CZ" sz="1200" b="0" i="0" u="none" strike="noStrike" kern="1200" baseline="0" dirty="0">
                <a:solidFill>
                  <a:schemeClr val="tx1"/>
                </a:solidFill>
                <a:latin typeface="+mn-lt"/>
                <a:ea typeface="+mn-ea"/>
                <a:cs typeface="+mn-cs"/>
              </a:rPr>
              <a:t>Jaké kurzy pro převod měn se používají?</a:t>
            </a:r>
          </a:p>
          <a:p>
            <a:r>
              <a:rPr lang="cs-CZ" sz="1200" b="0" i="0" u="none" strike="noStrike" kern="1200" baseline="0" dirty="0">
                <a:solidFill>
                  <a:schemeClr val="tx1"/>
                </a:solidFill>
                <a:latin typeface="+mn-lt"/>
                <a:ea typeface="+mn-ea"/>
                <a:cs typeface="+mn-cs"/>
              </a:rPr>
              <a:t>Pro převod na EUR se použije kurz Evropské centrální banky ke dni účetní závěrky. Kurz je k dispozici na webových stránkách banky https://www.ecb.europa.eu/</a:t>
            </a:r>
            <a:r>
              <a:rPr lang="cs-CZ" sz="1200" b="0" i="0" u="none" strike="noStrike" kern="1200" baseline="0" dirty="0" err="1">
                <a:solidFill>
                  <a:schemeClr val="tx1"/>
                </a:solidFill>
                <a:latin typeface="+mn-lt"/>
                <a:ea typeface="+mn-ea"/>
                <a:cs typeface="+mn-cs"/>
              </a:rPr>
              <a:t>ecb</a:t>
            </a:r>
            <a:r>
              <a:rPr lang="cs-CZ" sz="1200" b="0" i="0" u="none" strike="noStrike" kern="1200" baseline="0" dirty="0">
                <a:solidFill>
                  <a:schemeClr val="tx1"/>
                </a:solidFill>
                <a:latin typeface="+mn-lt"/>
                <a:ea typeface="+mn-ea"/>
                <a:cs typeface="+mn-cs"/>
              </a:rPr>
              <a:t>/</a:t>
            </a:r>
            <a:r>
              <a:rPr lang="cs-CZ" sz="1200" b="0" i="0" u="none" strike="noStrike" kern="1200" baseline="0" dirty="0" err="1">
                <a:solidFill>
                  <a:schemeClr val="tx1"/>
                </a:solidFill>
                <a:latin typeface="+mn-lt"/>
                <a:ea typeface="+mn-ea"/>
                <a:cs typeface="+mn-cs"/>
              </a:rPr>
              <a:t>html</a:t>
            </a:r>
            <a:r>
              <a:rPr lang="cs-CZ" sz="1200" b="0" i="0" u="none" strike="noStrike" kern="1200" baseline="0" dirty="0">
                <a:solidFill>
                  <a:schemeClr val="tx1"/>
                </a:solidFill>
                <a:latin typeface="+mn-lt"/>
                <a:ea typeface="+mn-ea"/>
                <a:cs typeface="+mn-cs"/>
              </a:rPr>
              <a:t>/index.en.html.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poli </a:t>
            </a:r>
            <a:r>
              <a:rPr lang="cs-CZ" sz="1200" b="1" i="0" u="none" strike="noStrike" kern="1200" baseline="0" dirty="0">
                <a:solidFill>
                  <a:schemeClr val="tx1"/>
                </a:solidFill>
                <a:latin typeface="+mn-lt"/>
                <a:ea typeface="+mn-ea"/>
                <a:cs typeface="+mn-cs"/>
              </a:rPr>
              <a:t>Typ plátce DPH </a:t>
            </a:r>
            <a:r>
              <a:rPr lang="cs-CZ" sz="1200" b="0" i="0" u="none" strike="noStrike" kern="1200" baseline="0" dirty="0">
                <a:solidFill>
                  <a:schemeClr val="tx1"/>
                </a:solidFill>
                <a:latin typeface="+mn-lt"/>
                <a:ea typeface="+mn-ea"/>
                <a:cs typeface="+mn-cs"/>
              </a:rPr>
              <a:t>se vybírá z číselníku: </a:t>
            </a:r>
          </a:p>
          <a:p>
            <a:r>
              <a:rPr lang="cs-CZ" sz="1200" b="0" i="0" u="none" strike="noStrike" kern="1200" baseline="0" dirty="0">
                <a:solidFill>
                  <a:schemeClr val="tx1"/>
                </a:solidFill>
                <a:latin typeface="+mn-lt"/>
                <a:ea typeface="+mn-ea"/>
                <a:cs typeface="+mn-cs"/>
              </a:rPr>
              <a:t> Nejsem plátce DPH </a:t>
            </a:r>
          </a:p>
          <a:p>
            <a:r>
              <a:rPr lang="cs-CZ" sz="1200" b="0" i="0" u="none" strike="noStrike" kern="1200" baseline="0" dirty="0">
                <a:solidFill>
                  <a:schemeClr val="tx1"/>
                </a:solidFill>
                <a:latin typeface="+mn-lt"/>
                <a:ea typeface="+mn-ea"/>
                <a:cs typeface="+mn-cs"/>
              </a:rPr>
              <a:t> Jsem plátce DPH a nemám zákonný nárok na odpočet DPH ve vztahu k aktivitám projektu </a:t>
            </a:r>
          </a:p>
          <a:p>
            <a:r>
              <a:rPr lang="cs-CZ" sz="1200" b="0" i="0" u="none" strike="noStrike" kern="1200" baseline="0" dirty="0">
                <a:solidFill>
                  <a:schemeClr val="tx1"/>
                </a:solidFill>
                <a:latin typeface="+mn-lt"/>
                <a:ea typeface="+mn-ea"/>
                <a:cs typeface="+mn-cs"/>
              </a:rPr>
              <a:t> Jsem plátce DPH a mám nárok na odpočet DPH ve vztahu k aktivitám projektu - tuto variantu zvolte i pro případy, kdy má subjekt nárok pouze na částečný odpočet DPH ve vztahu k aktivitám projektu</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Toto pole je povinné k vyplnění u všech typů subjektů. Relevantní je ovšem pouze pro ty subjekty, u kterých je předpokládáno, že podporu využijí na úhradu výdajů, které jim v souvislosti s realizací projektu vzniknou, tj. </a:t>
            </a:r>
            <a:r>
              <a:rPr lang="cs-CZ" sz="1200" b="1" i="0" u="none" strike="noStrike" kern="1200" baseline="0" dirty="0">
                <a:solidFill>
                  <a:schemeClr val="tx1"/>
                </a:solidFill>
                <a:latin typeface="+mn-lt"/>
                <a:ea typeface="+mn-ea"/>
                <a:cs typeface="+mn-cs"/>
              </a:rPr>
              <a:t>relevantní je pouze pro žadatele/příjemce a partnera s finančním příspěvkem</a:t>
            </a:r>
            <a:r>
              <a:rPr lang="cs-CZ" sz="1200" b="0" i="0" u="none" strike="noStrike" kern="1200" baseline="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a:p>
            <a:pPr marL="0" marR="0" indent="0" algn="l" defTabSz="914400" rtl="0" eaLnBrk="1" fontAlgn="auto" latinLnBrk="0" hangingPunct="1">
              <a:lnSpc>
                <a:spcPct val="100000"/>
              </a:lnSpc>
              <a:spcBef>
                <a:spcPts val="0"/>
              </a:spcBef>
              <a:spcAft>
                <a:spcPts val="0"/>
              </a:spcAft>
              <a:buClrTx/>
              <a:buSzTx/>
              <a:buFontTx/>
              <a:buNone/>
              <a:tabLst/>
              <a:defRPr/>
            </a:pPr>
            <a:r>
              <a:rPr lang="cs-CZ" dirty="0"/>
              <a:t>Systém IS KP14+ je napojený na Základní registry. Systém základních registrů obsahuje tyto čtyři registry:</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osob – ROS (gestorem je Český statistický úřad)</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obyvatel – ROB (gestorem je Ministerstvo vnitra)</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územní identifikace, adres a nemovitostí – RÚIAN (gestorem je Český úřad zeměměřický a katastrální)</a:t>
            </a:r>
          </a:p>
          <a:p>
            <a:pPr marL="0" marR="0" indent="0" algn="l" defTabSz="914400" rtl="0" eaLnBrk="1" fontAlgn="auto" latinLnBrk="0" hangingPunct="1">
              <a:lnSpc>
                <a:spcPct val="100000"/>
              </a:lnSpc>
              <a:spcBef>
                <a:spcPts val="0"/>
              </a:spcBef>
              <a:spcAft>
                <a:spcPts val="0"/>
              </a:spcAft>
              <a:buClrTx/>
              <a:buSzTx/>
              <a:buFontTx/>
              <a:buNone/>
              <a:tabLst/>
              <a:defRPr/>
            </a:pPr>
            <a:r>
              <a:rPr lang="cs-CZ" dirty="0"/>
              <a:t> Registr práv a povinností – RPP (gestorem je Ministerstvo </a:t>
            </a:r>
            <a:r>
              <a:rPr lang="cs-CZ"/>
              <a:t>vnitra)</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32</a:t>
            </a:fld>
            <a:endParaRPr lang="cs-CZ"/>
          </a:p>
        </p:txBody>
      </p:sp>
    </p:spTree>
    <p:extLst>
      <p:ext uri="{BB962C8B-B14F-4D97-AF65-F5344CB8AC3E}">
        <p14:creationId xmlns:p14="http://schemas.microsoft.com/office/powerpoint/2010/main" val="40295974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Osoby subjektu </a:t>
            </a:r>
            <a:r>
              <a:rPr lang="cs-CZ" dirty="0"/>
              <a:t>–</a:t>
            </a:r>
            <a:r>
              <a:rPr lang="cs-CZ" baseline="0" dirty="0"/>
              <a:t> </a:t>
            </a:r>
            <a:r>
              <a:rPr lang="cs-CZ" dirty="0"/>
              <a:t>musí být zadán statutární zástupce a hlavní kontaktní osoba – jméno, příjmení, telefon, e-mail </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34</a:t>
            </a:fld>
            <a:endParaRPr lang="cs-CZ"/>
          </a:p>
        </p:txBody>
      </p:sp>
    </p:spTree>
    <p:extLst>
      <p:ext uri="{BB962C8B-B14F-4D97-AF65-F5344CB8AC3E}">
        <p14:creationId xmlns:p14="http://schemas.microsoft.com/office/powerpoint/2010/main" val="246192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Účty subjektu – až při tvorbě právního aktu.</a:t>
            </a:r>
          </a:p>
          <a:p>
            <a:r>
              <a:rPr lang="cs-CZ" dirty="0"/>
              <a:t>Účetní období – až při tvorbě právního aktu, při veřejné podpoře.</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35</a:t>
            </a:fld>
            <a:endParaRPr lang="cs-CZ"/>
          </a:p>
        </p:txBody>
      </p:sp>
    </p:spTree>
    <p:extLst>
      <p:ext uri="{BB962C8B-B14F-4D97-AF65-F5344CB8AC3E}">
        <p14:creationId xmlns:p14="http://schemas.microsoft.com/office/powerpoint/2010/main" val="1093369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b="1" dirty="0"/>
              <a:t>Základní struktura rozpočtu </a:t>
            </a:r>
            <a:r>
              <a:rPr lang="cs-CZ" dirty="0"/>
              <a:t>je stanovená (viz </a:t>
            </a:r>
            <a:r>
              <a:rPr lang="cs-CZ" i="1" dirty="0"/>
              <a:t>Pokyny k vyplnění</a:t>
            </a:r>
            <a:r>
              <a:rPr lang="cs-CZ" dirty="0"/>
              <a:t>), žadatel rozpočet specifikuje řádky v nižší úrovni struktury.</a:t>
            </a:r>
          </a:p>
          <a:p>
            <a:r>
              <a:rPr lang="cs-CZ" dirty="0"/>
              <a:t>Potřebné být konkrétní (posouzení efektivity a hospodárnosti).</a:t>
            </a:r>
          </a:p>
          <a:p>
            <a:r>
              <a:rPr lang="cs-CZ" dirty="0"/>
              <a:t>Zpracovává se jeden rozpočet (nedělá se detail po subjektech, ani detail na kalendářní roky).</a:t>
            </a:r>
          </a:p>
          <a:p>
            <a:r>
              <a:rPr lang="cs-CZ" dirty="0"/>
              <a:t>Řádek Celkové nezpůsobilé výdaje OPZ nepoužívá, ale systém jej zobrazuje; NN se vypočtou automaticky.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36</a:t>
            </a:fld>
            <a:endParaRPr lang="cs-CZ"/>
          </a:p>
        </p:txBody>
      </p:sp>
    </p:spTree>
    <p:extLst>
      <p:ext uri="{BB962C8B-B14F-4D97-AF65-F5344CB8AC3E}">
        <p14:creationId xmlns:p14="http://schemas.microsoft.com/office/powerpoint/2010/main" val="32032721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dirty="0"/>
              <a:t>Pro zadání řádku nižší úrovně je nutné kliknout na položku úrovně, do které má být řádek založen; poté Nový záznam a vyplnit Název nákladu, Měrnou jednotku, Cenu jednotky a Počet jednotek. </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37</a:t>
            </a:fld>
            <a:endParaRPr lang="cs-CZ"/>
          </a:p>
        </p:txBody>
      </p:sp>
    </p:spTree>
    <p:extLst>
      <p:ext uri="{BB962C8B-B14F-4D97-AF65-F5344CB8AC3E}">
        <p14:creationId xmlns:p14="http://schemas.microsoft.com/office/powerpoint/2010/main" val="16157924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Vyplněný rozpočet na žádosti o podporu je podkladem pro Přehled zdrojů financování. Rozpad na jednotlivé zdroje financování provádí systém na pokyn uživatele. </a:t>
            </a:r>
          </a:p>
          <a:p>
            <a:r>
              <a:rPr lang="cs-CZ" dirty="0"/>
              <a:t>Žadatel uvádí </a:t>
            </a:r>
            <a:r>
              <a:rPr lang="cs-CZ" b="1" dirty="0"/>
              <a:t>% spolufinancování</a:t>
            </a:r>
            <a:r>
              <a:rPr lang="cs-CZ" dirty="0"/>
              <a:t> ze svých zdrojů a typ zdrojů</a:t>
            </a:r>
            <a:r>
              <a:rPr lang="cs-CZ" baseline="0" dirty="0"/>
              <a:t> - </a:t>
            </a:r>
            <a:r>
              <a:rPr lang="cs-CZ" dirty="0"/>
              <a:t>% pro vlastní zdroj.</a:t>
            </a:r>
          </a:p>
          <a:p>
            <a:r>
              <a:rPr lang="cs-CZ" dirty="0"/>
              <a:t>U některých právních forem je automaticky doplněno, z jaké kategorie financí je vlastní zdroj (např. rozpočet obce, jiné národní zdroje), u některých právních forem to nebylo možné stanovit (žadatel to musí upřesnit sám).</a:t>
            </a:r>
          </a:p>
          <a:p>
            <a:endParaRPr lang="cs-CZ" dirty="0"/>
          </a:p>
          <a:p>
            <a:r>
              <a:rPr lang="cs-CZ" sz="1200" b="0" i="0" u="none" strike="noStrike" kern="1200" baseline="0" dirty="0">
                <a:solidFill>
                  <a:schemeClr val="tx1"/>
                </a:solidFill>
                <a:latin typeface="+mn-lt"/>
                <a:ea typeface="+mn-ea"/>
                <a:cs typeface="+mn-cs"/>
              </a:rPr>
              <a:t>Pokud žadatel počítá s tím, že realizace projektu vygeneruje čisté příjmy (a to žadateli/příjemci či partnerům), je nutné je vyčíslit v poli </a:t>
            </a:r>
            <a:r>
              <a:rPr lang="cs-CZ" sz="1200" b="1" i="0" u="none" strike="noStrike" kern="1200" baseline="0" dirty="0">
                <a:solidFill>
                  <a:schemeClr val="tx1"/>
                </a:solidFill>
                <a:latin typeface="+mn-lt"/>
                <a:ea typeface="+mn-ea"/>
                <a:cs typeface="+mn-cs"/>
              </a:rPr>
              <a:t>Jiné peněžní příjmy</a:t>
            </a:r>
            <a:r>
              <a:rPr lang="cs-CZ" sz="1200" b="0" i="0" u="none" strike="noStrike" kern="1200" baseline="0" dirty="0">
                <a:solidFill>
                  <a:schemeClr val="tx1"/>
                </a:solidFill>
                <a:latin typeface="+mn-lt"/>
                <a:ea typeface="+mn-ea"/>
                <a:cs typeface="+mn-cs"/>
              </a:rPr>
              <a:t>. </a:t>
            </a:r>
            <a:endParaRPr lang="cs-CZ" dirty="0"/>
          </a:p>
          <a:p>
            <a:r>
              <a:rPr lang="cs-CZ" dirty="0"/>
              <a:t>Žadatel uvádí </a:t>
            </a:r>
            <a:r>
              <a:rPr lang="cs-CZ" b="1" dirty="0"/>
              <a:t>Jiné peněžní příjmy </a:t>
            </a:r>
            <a:r>
              <a:rPr lang="cs-CZ" dirty="0"/>
              <a:t>(JPP).</a:t>
            </a:r>
          </a:p>
          <a:p>
            <a:r>
              <a:rPr lang="cs-CZ" dirty="0"/>
              <a:t>Uvádí se ČISTÉ příjmy, tj. ty, které jsou nad rámec výdajů za zdroje příjemce.</a:t>
            </a:r>
          </a:p>
          <a:p>
            <a:r>
              <a:rPr lang="cs-CZ" dirty="0"/>
              <a:t>Kategorie </a:t>
            </a:r>
            <a:r>
              <a:rPr lang="cs-CZ" b="1" dirty="0"/>
              <a:t>Příjmy podle čl. 61 </a:t>
            </a:r>
            <a:r>
              <a:rPr lang="cs-CZ" dirty="0"/>
              <a:t>nejsou pro ESF projekty relevantní.</a:t>
            </a:r>
          </a:p>
          <a:p>
            <a:r>
              <a:rPr lang="cs-CZ" dirty="0"/>
              <a:t>Na základě % vlastního zdroje a JPP se provede rozpad celkových způsobilých výdajů (z rozpočtu) na jednotlivé zdroje financování.</a:t>
            </a:r>
          </a:p>
          <a:p>
            <a:r>
              <a:rPr lang="cs-CZ" dirty="0"/>
              <a:t>Při změně celkových způsobilých výdajů v rozpočtu je nutné znovu provést rozpad (hlídá finalizační kontrola).</a:t>
            </a:r>
          </a:p>
          <a:p>
            <a:endParaRPr lang="cs-CZ" dirty="0"/>
          </a:p>
          <a:p>
            <a:r>
              <a:rPr lang="cs-CZ" sz="1200" b="1" i="0" u="none" strike="noStrike" kern="1200" baseline="0" dirty="0">
                <a:solidFill>
                  <a:schemeClr val="tx1"/>
                </a:solidFill>
                <a:latin typeface="+mn-lt"/>
                <a:ea typeface="+mn-ea"/>
                <a:cs typeface="+mn-cs"/>
              </a:rPr>
              <a:t>Pro projekty, které budou spolufinancovány z vlastních zdrojů žadatele (případně partnera) platí pro vyplnění pole Jiné peněžní příjmy následující: </a:t>
            </a:r>
          </a:p>
          <a:p>
            <a:r>
              <a:rPr lang="cs-CZ" sz="1200" b="0" i="0" u="none" strike="noStrike" kern="1200" baseline="0" dirty="0">
                <a:solidFill>
                  <a:schemeClr val="tx1"/>
                </a:solidFill>
                <a:latin typeface="+mn-lt"/>
                <a:ea typeface="+mn-ea"/>
                <a:cs typeface="+mn-cs"/>
              </a:rPr>
              <a:t>Do tohoto pole uvádějte jen tu část očekávaných příjmů, která převyšuje objem vlastního financování projektu. Příjmy nižší nebo rovnající se částce vlastního spolufinancování do tohoto pole nepište. (Podle pravidel příjmy nepřesahující částku, kterou do financování projektu vkládá příjemce podpory, nejsou čistými příjmy a nesnižují tak podporu projektu ze zdrojů ŘO.) Více informací o tom, jaké příjmy vygenerované projektem patří do čistých příjmů, je uvedeno ve Specifické části pravidel pro žadatele a příjemce v rámci OPZ pro projekty se skutečně vzniklými výdaji a případně také s nepřímými náklady.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Číselník může kromě „Národní soukromé zdroje“ nabízet položku „Soukromé zdroje“. Tuto položku ovšem v případě OPZ nikdy nevybírejte. Protože v případě OPZ se soukromé zdroje započítávají do národního spolufinancování (tj. prostředky, které musí doplňovat zdroje Evropského sociálního fondu, mohou pocházet jak z veřejných, tak ze soukromých zdrojů), je pro OPZ pro prostředky z privátního sektoru vždy používáno značení </a:t>
            </a:r>
            <a:r>
              <a:rPr lang="cs-CZ" sz="1200" b="1" i="0" u="none" strike="noStrike" kern="1200" baseline="0" dirty="0">
                <a:solidFill>
                  <a:schemeClr val="tx1"/>
                </a:solidFill>
                <a:latin typeface="+mn-lt"/>
                <a:ea typeface="+mn-ea"/>
                <a:cs typeface="+mn-cs"/>
              </a:rPr>
              <a:t>Národní soukromé zdroje. </a:t>
            </a:r>
            <a:endParaRPr lang="cs-CZ" dirty="0"/>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38</a:t>
            </a:fld>
            <a:endParaRPr lang="cs-CZ"/>
          </a:p>
        </p:txBody>
      </p:sp>
    </p:spTree>
    <p:extLst>
      <p:ext uri="{BB962C8B-B14F-4D97-AF65-F5344CB8AC3E}">
        <p14:creationId xmlns:p14="http://schemas.microsoft.com/office/powerpoint/2010/main" val="40699326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Vytváří žadatel ručně nebo</a:t>
            </a:r>
            <a:r>
              <a:rPr lang="cs-CZ" baseline="0" dirty="0"/>
              <a:t> se</a:t>
            </a:r>
            <a:r>
              <a:rPr lang="cs-CZ" dirty="0"/>
              <a:t> vygeneruje automaticky (pokud vyhlašovatel na výzvě aktivoval automatické generování).</a:t>
            </a:r>
          </a:p>
          <a:p>
            <a:r>
              <a:rPr lang="cs-CZ" dirty="0"/>
              <a:t>Obsahuje tolik řádků, kolik žádostí o platbu se na projektu dá předpokládat (obecně 1x za 6 měsíců); případně se upraví před vydáním právního aktu či následně.</a:t>
            </a:r>
          </a:p>
          <a:p>
            <a:endParaRPr lang="cs-CZ" dirty="0"/>
          </a:p>
          <a:p>
            <a:r>
              <a:rPr lang="cs-CZ" dirty="0"/>
              <a:t>EX ANTE: pole </a:t>
            </a:r>
            <a:r>
              <a:rPr lang="cs-CZ" b="1" dirty="0"/>
              <a:t>Záloha – plán pro zálohu </a:t>
            </a:r>
            <a:r>
              <a:rPr lang="cs-CZ" dirty="0"/>
              <a:t>a </a:t>
            </a:r>
            <a:r>
              <a:rPr lang="cs-CZ" b="1" dirty="0"/>
              <a:t>Vyúčtování – plán pro vyúčtování zálohy</a:t>
            </a:r>
          </a:p>
          <a:p>
            <a:r>
              <a:rPr lang="cs-CZ" dirty="0"/>
              <a:t>EX POST:  pole </a:t>
            </a:r>
            <a:r>
              <a:rPr lang="cs-CZ" b="1" dirty="0"/>
              <a:t>Vyúčtování – plán</a:t>
            </a:r>
            <a:endParaRPr lang="cs-CZ" dirty="0"/>
          </a:p>
          <a:p>
            <a:r>
              <a:rPr lang="cs-CZ" dirty="0"/>
              <a:t>Uvádí se částky za všechny zdroje financování projektu (včetně případných vlastních zdrojů žadatele).</a:t>
            </a:r>
          </a:p>
          <a:p>
            <a:endParaRPr lang="cs-CZ" dirty="0"/>
          </a:p>
          <a:p>
            <a:r>
              <a:rPr lang="cs-CZ" b="1" dirty="0"/>
              <a:t>Uvádí se datum předložení žádosti o platbu:</a:t>
            </a:r>
          </a:p>
          <a:p>
            <a:pPr lvl="1"/>
            <a:r>
              <a:rPr lang="cs-CZ" dirty="0"/>
              <a:t>- předkládané v průběhu realizace projektu 1 měsíc od konce monitorovacího období</a:t>
            </a:r>
          </a:p>
          <a:p>
            <a:pPr lvl="1"/>
            <a:r>
              <a:rPr lang="cs-CZ" dirty="0"/>
              <a:t>- u závěrečné žádosti o platbu pak 2 měsíce od ukončení posledního monitorovacího období, tj. od ukončení realizace projektu</a:t>
            </a:r>
          </a:p>
          <a:p>
            <a:pPr marL="0" lvl="1" indent="0">
              <a:lnSpc>
                <a:spcPts val="2880"/>
              </a:lnSpc>
              <a:spcBef>
                <a:spcPts val="600"/>
              </a:spcBef>
              <a:spcAft>
                <a:spcPts val="600"/>
              </a:spcAft>
              <a:buSzPct val="100000"/>
              <a:buFont typeface="Wingdings" panose="05000000000000000000" pitchFamily="2" charset="2"/>
              <a:buNone/>
            </a:pPr>
            <a:r>
              <a:rPr lang="cs-CZ" sz="2400" dirty="0"/>
              <a:t>Finanční plán musí odpovídat celkovým způsobilým výdajům v rozpočtu (hlídá finalizační kontrola).</a:t>
            </a:r>
          </a:p>
          <a:p>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39</a:t>
            </a:fld>
            <a:endParaRPr lang="cs-CZ"/>
          </a:p>
        </p:txBody>
      </p:sp>
    </p:spTree>
    <p:extLst>
      <p:ext uri="{BB962C8B-B14F-4D97-AF65-F5344CB8AC3E}">
        <p14:creationId xmlns:p14="http://schemas.microsoft.com/office/powerpoint/2010/main" val="385453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4</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Oblast Veřejných zakázek se zaktivuje po zaškrtnutí </a:t>
            </a:r>
            <a:r>
              <a:rPr lang="cs-CZ" sz="1200" b="0" i="0" u="none" strike="noStrike" kern="1200" baseline="0" dirty="0" err="1">
                <a:solidFill>
                  <a:schemeClr val="tx1"/>
                </a:solidFill>
                <a:latin typeface="+mn-lt"/>
                <a:ea typeface="+mn-ea"/>
                <a:cs typeface="+mn-cs"/>
              </a:rPr>
              <a:t>checkboxu</a:t>
            </a:r>
            <a:r>
              <a:rPr lang="cs-CZ" sz="1200" b="0" i="0" u="none" strike="noStrike" kern="1200" baseline="0" dirty="0">
                <a:solidFill>
                  <a:schemeClr val="tx1"/>
                </a:solidFill>
                <a:latin typeface="+mn-lt"/>
                <a:ea typeface="+mn-ea"/>
                <a:cs typeface="+mn-cs"/>
              </a:rPr>
              <a:t> Realizace zadávacích řízení na projektu na záložce Projekt (sekce Identifikace projektu) a uložení této změny. </a:t>
            </a:r>
          </a:p>
          <a:p>
            <a:r>
              <a:rPr lang="cs-CZ" sz="1200" b="0" i="0" u="none" strike="noStrike" kern="1200" baseline="0" dirty="0">
                <a:solidFill>
                  <a:schemeClr val="tx1"/>
                </a:solidFill>
                <a:latin typeface="+mn-lt"/>
                <a:ea typeface="+mn-ea"/>
                <a:cs typeface="+mn-cs"/>
              </a:rPr>
              <a:t>IS KP14+ používá pro zadávací řízení i pro výběrová řízení pojem veřejné zakázky. </a:t>
            </a:r>
          </a:p>
          <a:p>
            <a:r>
              <a:rPr lang="cs-CZ" sz="1200" b="0" i="0" u="none" strike="noStrike" kern="1200" baseline="0" dirty="0">
                <a:solidFill>
                  <a:schemeClr val="tx1"/>
                </a:solidFill>
                <a:latin typeface="+mn-lt"/>
                <a:ea typeface="+mn-ea"/>
                <a:cs typeface="+mn-cs"/>
              </a:rPr>
              <a:t>Jakmile je změna uložena, jsou zpřístupněny datové oblasti k zadání údajů o plánovaných (či už zrealizovaných) výběrových/zadávacích řízeních. Jedná se o zaktivnění následujících záložek: </a:t>
            </a:r>
          </a:p>
          <a:p>
            <a:r>
              <a:rPr lang="cs-CZ" sz="1200" b="0" i="0" u="none" strike="noStrike" kern="1200" baseline="0" dirty="0">
                <a:solidFill>
                  <a:schemeClr val="tx1"/>
                </a:solidFill>
                <a:latin typeface="+mn-lt"/>
                <a:ea typeface="+mn-ea"/>
                <a:cs typeface="+mn-cs"/>
              </a:rPr>
              <a:t> Veřejné zakázky </a:t>
            </a:r>
          </a:p>
          <a:p>
            <a:r>
              <a:rPr lang="cs-CZ" sz="1200" b="0" i="0" u="none" strike="noStrike" kern="1200" baseline="0" dirty="0">
                <a:solidFill>
                  <a:schemeClr val="tx1"/>
                </a:solidFill>
                <a:latin typeface="+mn-lt"/>
                <a:ea typeface="+mn-ea"/>
                <a:cs typeface="+mn-cs"/>
              </a:rPr>
              <a:t> Hodnocení a odvolání </a:t>
            </a:r>
          </a:p>
          <a:p>
            <a:r>
              <a:rPr lang="cs-CZ" sz="1200" b="0" i="0" u="none" strike="noStrike" kern="1200" baseline="0" dirty="0">
                <a:solidFill>
                  <a:schemeClr val="tx1"/>
                </a:solidFill>
                <a:latin typeface="+mn-lt"/>
                <a:ea typeface="+mn-ea"/>
                <a:cs typeface="+mn-cs"/>
              </a:rPr>
              <a:t> Návrh/podnět na ÚOHS </a:t>
            </a:r>
          </a:p>
          <a:p>
            <a:r>
              <a:rPr lang="cs-CZ" sz="1200" b="0" i="0" u="none" strike="noStrike" kern="1200" baseline="0" dirty="0">
                <a:solidFill>
                  <a:schemeClr val="tx1"/>
                </a:solidFill>
                <a:latin typeface="+mn-lt"/>
                <a:ea typeface="+mn-ea"/>
                <a:cs typeface="+mn-cs"/>
              </a:rPr>
              <a:t> Údaje o smlouvě/dodatku </a:t>
            </a:r>
          </a:p>
          <a:p>
            <a:r>
              <a:rPr lang="cs-CZ" sz="1200" b="0" i="0" u="none" strike="noStrike" kern="1200" baseline="0" dirty="0">
                <a:solidFill>
                  <a:schemeClr val="tx1"/>
                </a:solidFill>
                <a:latin typeface="+mn-lt"/>
                <a:ea typeface="+mn-ea"/>
                <a:cs typeface="+mn-cs"/>
              </a:rPr>
              <a:t> Přílohy k VZ </a:t>
            </a:r>
            <a:endParaRPr lang="cs-CZ" sz="1200" b="1" i="0" u="none" strike="noStrike" kern="1200" baseline="0" dirty="0">
              <a:solidFill>
                <a:schemeClr val="tx1"/>
              </a:solidFill>
              <a:latin typeface="+mn-lt"/>
              <a:ea typeface="+mn-ea"/>
              <a:cs typeface="+mn-cs"/>
            </a:endParaRPr>
          </a:p>
          <a:p>
            <a:endParaRPr lang="cs-CZ" sz="2200" dirty="0"/>
          </a:p>
          <a:p>
            <a:r>
              <a:rPr lang="cs-CZ" sz="2200" b="1" dirty="0"/>
              <a:t>V IS KP14+ se k zakázkám vyplňují záložky</a:t>
            </a:r>
          </a:p>
          <a:p>
            <a:pPr lvl="1"/>
            <a:r>
              <a:rPr lang="cs-CZ" dirty="0"/>
              <a:t>1) Veřejné zakázky, 2) Údaje o smlouvě/dodatku, 3) Hodnocení a odvolání, 4) Návrh/podnět na ÚOHS, 5) Přílohy k VZ </a:t>
            </a:r>
          </a:p>
          <a:p>
            <a:r>
              <a:rPr lang="cs-CZ" sz="2200" dirty="0"/>
              <a:t>Záložka</a:t>
            </a:r>
            <a:r>
              <a:rPr lang="cs-CZ" sz="2200" b="1" dirty="0"/>
              <a:t> Údaje o smlouvě/dodatku </a:t>
            </a:r>
          </a:p>
          <a:p>
            <a:pPr lvl="1"/>
            <a:r>
              <a:rPr lang="cs-CZ" dirty="0"/>
              <a:t>Zakládá se každá podepsaná smlouva i dodatek</a:t>
            </a:r>
          </a:p>
          <a:p>
            <a:r>
              <a:rPr lang="cs-CZ" sz="2200" dirty="0"/>
              <a:t>Záložka </a:t>
            </a:r>
            <a:r>
              <a:rPr lang="cs-CZ" sz="2200" b="1" dirty="0"/>
              <a:t>Hodnocení a odvolání </a:t>
            </a:r>
          </a:p>
          <a:p>
            <a:pPr lvl="1"/>
            <a:r>
              <a:rPr lang="cs-CZ" dirty="0"/>
              <a:t>Údaje o procesu zadávání a také o vybraném dodavateli</a:t>
            </a:r>
          </a:p>
          <a:p>
            <a:pPr lvl="1"/>
            <a:r>
              <a:rPr lang="cs-CZ" dirty="0"/>
              <a:t>Dodavatel musí být nejprve zaevidován mezi SUBJEKTY  projektu</a:t>
            </a:r>
          </a:p>
          <a:p>
            <a:pPr lvl="1"/>
            <a:r>
              <a:rPr lang="cs-CZ" dirty="0"/>
              <a:t>Lze vyplnit údaje k případným námitkám vzneseným k zadavateli </a:t>
            </a:r>
          </a:p>
          <a:p>
            <a:r>
              <a:rPr lang="cs-CZ" sz="2200" dirty="0"/>
              <a:t>Záložka</a:t>
            </a:r>
            <a:r>
              <a:rPr lang="cs-CZ" sz="2200" b="1" dirty="0"/>
              <a:t> Návrh/podnět na ÚOHS </a:t>
            </a:r>
          </a:p>
          <a:p>
            <a:pPr lvl="1"/>
            <a:r>
              <a:rPr lang="cs-CZ" dirty="0"/>
              <a:t>Eviduje se agenda týkající se řízení ze strany ÚOHS</a:t>
            </a:r>
          </a:p>
          <a:p>
            <a:r>
              <a:rPr lang="cs-CZ" sz="2200" dirty="0"/>
              <a:t>Záložka </a:t>
            </a:r>
            <a:r>
              <a:rPr lang="cs-CZ" sz="2200" b="1" dirty="0"/>
              <a:t>Přílohy k VZ </a:t>
            </a:r>
            <a:endParaRPr lang="cs-CZ" sz="2200" dirty="0"/>
          </a:p>
          <a:p>
            <a:pPr lvl="1"/>
            <a:r>
              <a:rPr lang="cs-CZ" dirty="0"/>
              <a:t>Záložka Přílohy k VZ slouží k předání dokumentace k zakázce na ŘO</a:t>
            </a:r>
          </a:p>
          <a:p>
            <a:endParaRPr lang="cs-CZ" sz="1200" b="1"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Veřejné zakázky</a:t>
            </a:r>
          </a:p>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Uživatel eviduje všechny zakázky s vazbou na projekt (včetně těch plánovaných), které musí na základě pravidel OPZ nebo právních předpisů zadat prostřednictvím zadávacího/výběrového řízení, více viz Obecná část pravidel pro žadatele a příjemce v rámci OPZ. </a:t>
            </a: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40</a:t>
            </a:fld>
            <a:endParaRPr lang="cs-CZ"/>
          </a:p>
        </p:txBody>
      </p:sp>
    </p:spTree>
    <p:extLst>
      <p:ext uri="{BB962C8B-B14F-4D97-AF65-F5344CB8AC3E}">
        <p14:creationId xmlns:p14="http://schemas.microsoft.com/office/powerpoint/2010/main" val="3774349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kern="1200" dirty="0">
                <a:solidFill>
                  <a:schemeClr val="tx1"/>
                </a:solidFill>
                <a:effectLst/>
                <a:latin typeface="+mn-lt"/>
                <a:ea typeface="+mn-ea"/>
                <a:cs typeface="+mn-cs"/>
              </a:rPr>
              <a:t>Veřejným zadavatelem</a:t>
            </a:r>
            <a:r>
              <a:rPr lang="cs-CZ" sz="1200" kern="1200" dirty="0">
                <a:solidFill>
                  <a:schemeClr val="tx1"/>
                </a:solidFill>
                <a:effectLst/>
                <a:latin typeface="+mn-lt"/>
                <a:ea typeface="+mn-ea"/>
                <a:cs typeface="+mn-cs"/>
              </a:rPr>
              <a:t> podle § 2 odst. 1 zákona je ČR, státní příspěvková organizace, územní samosprávný celek nebo příspěvková organizace, u níž funkci zřizovatele vykonává územní samosprávný celek.</a:t>
            </a:r>
          </a:p>
          <a:p>
            <a:r>
              <a:rPr lang="cs-CZ" sz="1200" b="1" kern="1200" dirty="0">
                <a:solidFill>
                  <a:schemeClr val="tx1"/>
                </a:solidFill>
                <a:effectLst/>
                <a:latin typeface="+mn-lt"/>
                <a:ea typeface="+mn-ea"/>
                <a:cs typeface="+mn-cs"/>
              </a:rPr>
              <a:t>Dotovaným zadavatelem</a:t>
            </a:r>
            <a:r>
              <a:rPr lang="cs-CZ" sz="1200" kern="1200" dirty="0">
                <a:solidFill>
                  <a:schemeClr val="tx1"/>
                </a:solidFill>
                <a:effectLst/>
                <a:latin typeface="+mn-lt"/>
                <a:ea typeface="+mn-ea"/>
                <a:cs typeface="+mn-cs"/>
              </a:rPr>
              <a:t> je právnická nebo fyzická osoba, která zadává veřejnou zakázku hrazenou </a:t>
            </a:r>
            <a:r>
              <a:rPr lang="cs-CZ" sz="1200" b="1" kern="1200" dirty="0">
                <a:solidFill>
                  <a:schemeClr val="tx1"/>
                </a:solidFill>
                <a:effectLst/>
                <a:latin typeface="+mn-lt"/>
                <a:ea typeface="+mn-ea"/>
                <a:cs typeface="+mn-cs"/>
              </a:rPr>
              <a:t>z více než 50 % z peněžních prostředků z veřejných zdrojů,</a:t>
            </a:r>
            <a:r>
              <a:rPr lang="cs-CZ" sz="1200" kern="1200" dirty="0">
                <a:solidFill>
                  <a:schemeClr val="tx1"/>
                </a:solidFill>
                <a:effectLst/>
                <a:latin typeface="+mn-lt"/>
                <a:ea typeface="+mn-ea"/>
                <a:cs typeface="+mn-cs"/>
              </a:rPr>
              <a:t> nebo pokud peněžní prostředky poskytnuté na veřejnou zakázku z těchto zdrojů přesahují 200.000.000 Kč, přičemž se může jednat i o peněžní prostředky poskytované prostřednictvím jiné osoby (např. partnerovi prostřednictvím příjemce).</a:t>
            </a:r>
          </a:p>
          <a:p>
            <a:r>
              <a:rPr lang="cs-CZ" sz="1200" b="1" kern="1200" dirty="0">
                <a:solidFill>
                  <a:schemeClr val="tx1"/>
                </a:solidFill>
                <a:effectLst/>
                <a:latin typeface="+mn-lt"/>
                <a:ea typeface="+mn-ea"/>
                <a:cs typeface="+mn-cs"/>
              </a:rPr>
              <a:t>Sektorovým zadavatelem</a:t>
            </a:r>
            <a:r>
              <a:rPr lang="cs-CZ" sz="1200" kern="1200" dirty="0">
                <a:solidFill>
                  <a:schemeClr val="tx1"/>
                </a:solidFill>
                <a:effectLst/>
                <a:latin typeface="+mn-lt"/>
                <a:ea typeface="+mn-ea"/>
                <a:cs typeface="+mn-cs"/>
              </a:rPr>
              <a:t> je osoba vykonávající některou z relevantních činností podle § 4 zákona (např. v odvětvích teplárenství, plynárenství, elektroenergetiky, vodárenství aj.) za zákonem blíže specifikovaných podmínek.</a:t>
            </a:r>
          </a:p>
          <a:p>
            <a:r>
              <a:rPr lang="cs-CZ" sz="1200" b="1" kern="1200" dirty="0">
                <a:solidFill>
                  <a:schemeClr val="tx1"/>
                </a:solidFill>
                <a:effectLst/>
                <a:latin typeface="+mn-lt"/>
                <a:ea typeface="+mn-ea"/>
                <a:cs typeface="+mn-cs"/>
              </a:rPr>
              <a:t>Veřejnými zakázkami malého rozsahu</a:t>
            </a:r>
            <a:r>
              <a:rPr lang="cs-CZ" sz="1200" kern="1200" dirty="0">
                <a:solidFill>
                  <a:schemeClr val="tx1"/>
                </a:solidFill>
                <a:effectLst/>
                <a:latin typeface="+mn-lt"/>
                <a:ea typeface="+mn-ea"/>
                <a:cs typeface="+mn-cs"/>
              </a:rPr>
              <a:t> jsou veřejné zakázky na dodávku či nákup služeb, jejichž předpokládaná hodnota nedosahuje 2.000.000 Kč bez DPH, a zakázky na stavební práce, jejichž předpokládaná hodnota nedosahuje 6.000.000 Kč bez DPH. </a:t>
            </a:r>
            <a:r>
              <a:rPr lang="cs-CZ" sz="1200" b="1" kern="1200" dirty="0">
                <a:solidFill>
                  <a:schemeClr val="tx1"/>
                </a:solidFill>
                <a:effectLst/>
                <a:latin typeface="+mn-lt"/>
                <a:ea typeface="+mn-ea"/>
                <a:cs typeface="+mn-cs"/>
              </a:rPr>
              <a:t>Podlimitními a nadlimitními veřejnými zakázkami jsou veřejné zakázky s předpokládanou hodnotou vyšší, než je uvedeno v předchozí větě.</a:t>
            </a:r>
          </a:p>
          <a:p>
            <a:r>
              <a:rPr lang="cs-CZ" sz="1200" b="0" kern="1200" dirty="0">
                <a:solidFill>
                  <a:schemeClr val="tx1"/>
                </a:solidFill>
                <a:effectLst/>
                <a:latin typeface="+mn-lt"/>
                <a:ea typeface="+mn-ea"/>
                <a:cs typeface="+mn-cs"/>
              </a:rPr>
              <a:t>Obchodní společnosti, družstva, neziskové organizace, fyzické osoby a další neveřejní zadavatelé zadávají zakázky na dodávky či služby s předpokládanou hodnotou nejméně 2.000.000 Kč bez DPH a vyšší (resp. zakázky na stavební práce s předpokládanou hodnotou nejméně 6.000.000 Kč bez DPH a vyšší) podle kap. 20.5 (tj. kapitoly pro zadávání zakázek, na které se nevztahují postupy upravené zákonem č. 137/2006 Sb.)</a:t>
            </a:r>
            <a:r>
              <a:rPr lang="cs-CZ" sz="1200" b="1" kern="1200" dirty="0">
                <a:solidFill>
                  <a:schemeClr val="tx1"/>
                </a:solidFill>
                <a:effectLst/>
                <a:latin typeface="+mn-lt"/>
                <a:ea typeface="+mn-ea"/>
                <a:cs typeface="+mn-cs"/>
              </a:rPr>
              <a:t> </a:t>
            </a:r>
            <a:r>
              <a:rPr lang="cs-CZ" sz="1200" b="0" kern="1200" dirty="0">
                <a:solidFill>
                  <a:schemeClr val="tx1"/>
                </a:solidFill>
                <a:effectLst/>
                <a:latin typeface="+mn-lt"/>
                <a:ea typeface="+mn-ea"/>
                <a:cs typeface="+mn-cs"/>
              </a:rPr>
              <a:t>pouze v případech, kdy bude jejich zakázka hrazena nejvýše z 50 % z veřejných zdrojů. Bude-li zakázka takových zadavatelů hrazena z více než 50 % z veřejných zdrojů, zadávají zakázky přesahující hodnotu 2.000.000 Kč bez DPH v režimu zákona č. 137/2006 Sb.</a:t>
            </a:r>
            <a:endParaRPr lang="cs-CZ" sz="1200" b="1" kern="1200" dirty="0">
              <a:solidFill>
                <a:schemeClr val="tx1"/>
              </a:solidFill>
              <a:effectLst/>
              <a:latin typeface="+mn-lt"/>
              <a:ea typeface="+mn-ea"/>
              <a:cs typeface="+mn-cs"/>
            </a:endParaRPr>
          </a:p>
          <a:p>
            <a:r>
              <a:rPr lang="cs-CZ" sz="1200" kern="1200" dirty="0">
                <a:solidFill>
                  <a:schemeClr val="tx1"/>
                </a:solidFill>
                <a:effectLst/>
                <a:latin typeface="+mn-lt"/>
                <a:ea typeface="+mn-ea"/>
                <a:cs typeface="+mn-cs"/>
              </a:rPr>
              <a:t>Veřejným zadavatelem je také jiná právnická osoba, pokud byla založena či zřízena za účelem uspokojování potřeb veřejného zájmu, které nemají průmyslovou nebo obchodní povahu, a pokud je financována převážně státem či jiným veřejným zadavatelem nebo je státem či jiným veřejným zadavatelem ovládána nebo stát či jiný veřejný zadavatel jmenuje či volí více než polovinu členů v jejím statutárním, správním, dozorčím či kontrolním orgánu.</a:t>
            </a:r>
          </a:p>
          <a:p>
            <a:r>
              <a:rPr lang="cs-CZ" sz="1200" kern="1200" dirty="0">
                <a:solidFill>
                  <a:schemeClr val="tx1"/>
                </a:solidFill>
                <a:effectLst/>
                <a:latin typeface="+mn-lt"/>
                <a:ea typeface="+mn-ea"/>
                <a:cs typeface="+mn-cs"/>
              </a:rPr>
              <a:t>Pokud tito zadavatelé nepatří jako tzv. jiná právnická osoba mezi veřejné zadavatele, kteří jsou povinni zadávat podlimitní a nadlimitní zakázky postupy podle zákona, resp. mezi sektorové zadavatele, kteří postupy podle zákona zadávají své nadlimitní zakázky. </a:t>
            </a:r>
          </a:p>
          <a:p>
            <a:endParaRPr lang="cs-CZ" sz="1200" kern="1200" dirty="0">
              <a:solidFill>
                <a:schemeClr val="tx1"/>
              </a:solidFill>
              <a:effectLst/>
              <a:latin typeface="+mn-lt"/>
              <a:ea typeface="+mn-ea"/>
              <a:cs typeface="+mn-cs"/>
            </a:endParaRPr>
          </a:p>
          <a:p>
            <a:r>
              <a:rPr lang="cs-CZ" sz="1200" dirty="0"/>
              <a:t>MAS (resp. Příjemci) se řídí podmínkami stanovenými v Obecné části pravidel pro žadatele a příjemce v rámci OPZ, kapitola 20 Pravidla pro zadávání zakázek.</a:t>
            </a:r>
          </a:p>
          <a:p>
            <a:r>
              <a:rPr lang="cs-CZ" sz="1200" dirty="0"/>
              <a:t>Kontrolu administrace VZ provádí ŘO.</a:t>
            </a:r>
          </a:p>
          <a:p>
            <a:r>
              <a:rPr lang="cs-CZ" sz="1200" dirty="0"/>
              <a:t>Od přepokládané hodnoty VZ </a:t>
            </a:r>
            <a:r>
              <a:rPr lang="cs-CZ" sz="1200" b="1" dirty="0"/>
              <a:t>2 mil. Kč </a:t>
            </a:r>
            <a:r>
              <a:rPr lang="cs-CZ" sz="1200" dirty="0"/>
              <a:t>bez DPH se musí veřejný a dotovaný zadavatel řídit zákonem č.137/2006 Sb., o veřejných zakázkách.</a:t>
            </a:r>
          </a:p>
          <a:p>
            <a:r>
              <a:rPr lang="cs-CZ" sz="1200" dirty="0"/>
              <a:t>Výdaje na pořízení plnění musí i v OPZ splňovat </a:t>
            </a:r>
            <a:r>
              <a:rPr lang="cs-CZ" sz="1200" b="1" dirty="0"/>
              <a:t>pravidla hospodárnosti, efektivnosti a účelnosti.</a:t>
            </a:r>
          </a:p>
          <a:p>
            <a:r>
              <a:rPr lang="cs-CZ" sz="1200" dirty="0"/>
              <a:t>Dále je zadavatel povinen dodržet </a:t>
            </a:r>
            <a:r>
              <a:rPr lang="cs-CZ" sz="1200" b="1" dirty="0"/>
              <a:t>zásady transparentnosti, rovného zacházení a nediskriminace.</a:t>
            </a:r>
          </a:p>
          <a:p>
            <a:endParaRPr lang="cs-CZ" sz="1200" b="1" dirty="0"/>
          </a:p>
          <a:p>
            <a:endParaRPr lang="cs-CZ" sz="1200" dirty="0"/>
          </a:p>
          <a:p>
            <a:endParaRPr lang="cs-CZ" sz="1200" kern="1200" dirty="0">
              <a:solidFill>
                <a:schemeClr val="tx1"/>
              </a:solidFill>
              <a:effectLst/>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41</a:t>
            </a:fld>
            <a:endParaRPr lang="cs-CZ"/>
          </a:p>
        </p:txBody>
      </p:sp>
    </p:spTree>
    <p:extLst>
      <p:ext uri="{BB962C8B-B14F-4D97-AF65-F5344CB8AC3E}">
        <p14:creationId xmlns:p14="http://schemas.microsoft.com/office/powerpoint/2010/main" val="38246793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Žadatel nemůže editovat, musí potvrdit soulad s obsahem předpřipraveného prohlášení.</a:t>
            </a:r>
          </a:p>
          <a:p>
            <a:r>
              <a:rPr lang="cs-CZ" dirty="0"/>
              <a:t>Potvrzuje např. pravdivost údajů, bezdlužnost, absenci citlivých údajů v žádosti, souhlasí s uváděním v seznamu příjemců, vylučuje dvojí financování, akceptuje, že neumožnění ex ante kontroly je důvod pro vyloučení z hodnocení, bere na vědomí závazek mít aktivní datovou schránku.</a:t>
            </a:r>
          </a:p>
          <a:p>
            <a:endParaRPr lang="cs-CZ" dirty="0"/>
          </a:p>
          <a:p>
            <a:r>
              <a:rPr lang="cs-CZ" dirty="0"/>
              <a:t>Z technických důvodů je čestné prohlášení v IS KP14+ evidováno ve dvou částech; žadatel musí </a:t>
            </a:r>
            <a:r>
              <a:rPr lang="cs-CZ" b="1" dirty="0"/>
              <a:t>na každou část kliknout </a:t>
            </a:r>
            <a:r>
              <a:rPr lang="cs-CZ" dirty="0"/>
              <a:t>(tj. otevřít jej pro editaci) a </a:t>
            </a:r>
            <a:r>
              <a:rPr lang="cs-CZ" b="1" dirty="0"/>
              <a:t>potvrdit, že s čestným prohlášením souhlasí </a:t>
            </a:r>
            <a:r>
              <a:rPr lang="cs-CZ" dirty="0"/>
              <a:t>(zaškrtnutím </a:t>
            </a:r>
            <a:r>
              <a:rPr lang="cs-CZ" dirty="0" err="1"/>
              <a:t>checkboxu</a:t>
            </a:r>
            <a:r>
              <a:rPr lang="cs-CZ" dirty="0"/>
              <a:t> „Souhlasím s čestným prohlášením“).</a:t>
            </a:r>
          </a:p>
          <a:p>
            <a:r>
              <a:rPr lang="cs-CZ" sz="1200" b="0" i="0" u="none" strike="noStrike" kern="1200" baseline="0" dirty="0">
                <a:solidFill>
                  <a:schemeClr val="tx1"/>
                </a:solidFill>
                <a:latin typeface="+mn-lt"/>
                <a:ea typeface="+mn-ea"/>
                <a:cs typeface="+mn-cs"/>
              </a:rPr>
              <a:t>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42</a:t>
            </a:fld>
            <a:endParaRPr lang="cs-CZ"/>
          </a:p>
        </p:txBody>
      </p:sp>
    </p:spTree>
    <p:extLst>
      <p:ext uri="{BB962C8B-B14F-4D97-AF65-F5344CB8AC3E}">
        <p14:creationId xmlns:p14="http://schemas.microsoft.com/office/powerpoint/2010/main" val="5815093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Patří sem všechny přílohy žádosti o podporu (povinné i nepovinné).</a:t>
            </a:r>
          </a:p>
          <a:p>
            <a:r>
              <a:rPr lang="cs-CZ" sz="1200" b="0" i="0" u="none" strike="noStrike" kern="1200" baseline="0" dirty="0">
                <a:solidFill>
                  <a:schemeClr val="tx1"/>
                </a:solidFill>
                <a:latin typeface="+mn-lt"/>
                <a:ea typeface="+mn-ea"/>
                <a:cs typeface="+mn-cs"/>
              </a:rPr>
              <a:t>Systém automaticky přílohy čísluje, uživatel každé příloze připojuje vlastní název. </a:t>
            </a:r>
          </a:p>
          <a:p>
            <a:r>
              <a:rPr lang="cs-CZ" sz="1200" b="0" i="0" u="none" strike="noStrike" kern="1200" baseline="0" dirty="0">
                <a:solidFill>
                  <a:schemeClr val="tx1"/>
                </a:solidFill>
                <a:latin typeface="+mn-lt"/>
                <a:ea typeface="+mn-ea"/>
                <a:cs typeface="+mn-cs"/>
              </a:rPr>
              <a:t>Pokud výzva k předkládání žádostí o podporu stanovila povinnost předložit spolu se žádostí o podporu nějaký dokument, pak je tato </a:t>
            </a:r>
            <a:r>
              <a:rPr lang="cs-CZ" sz="1200" b="1" i="0" u="none" strike="noStrike" kern="1200" baseline="0" dirty="0">
                <a:solidFill>
                  <a:schemeClr val="tx1"/>
                </a:solidFill>
                <a:latin typeface="+mn-lt"/>
                <a:ea typeface="+mn-ea"/>
                <a:cs typeface="+mn-cs"/>
              </a:rPr>
              <a:t>povinná příloha zařazena do číselníku</a:t>
            </a:r>
            <a:r>
              <a:rPr lang="cs-CZ" sz="1200" b="0" i="0" u="none" strike="noStrike" kern="1200" baseline="0" dirty="0">
                <a:solidFill>
                  <a:schemeClr val="tx1"/>
                </a:solidFill>
                <a:latin typeface="+mn-lt"/>
                <a:ea typeface="+mn-ea"/>
                <a:cs typeface="+mn-cs"/>
              </a:rPr>
              <a:t> v poli „Název předdefinovaného dokumentu“. </a:t>
            </a:r>
          </a:p>
          <a:p>
            <a:r>
              <a:rPr lang="cs-CZ" sz="1200" b="0" i="0" u="none" strike="noStrike" kern="1200" baseline="0" dirty="0">
                <a:solidFill>
                  <a:schemeClr val="tx1"/>
                </a:solidFill>
                <a:latin typeface="+mn-lt"/>
                <a:ea typeface="+mn-ea"/>
                <a:cs typeface="+mn-cs"/>
              </a:rPr>
              <a:t>Pokud se nejedná o povinnou přílohu, pak se toto pole ponechává prázdné.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Záložka </a:t>
            </a:r>
            <a:r>
              <a:rPr lang="cs-CZ" sz="1200" b="1" i="0" u="none" strike="noStrike" kern="1200" baseline="0" dirty="0">
                <a:solidFill>
                  <a:schemeClr val="tx1"/>
                </a:solidFill>
                <a:latin typeface="+mn-lt"/>
                <a:ea typeface="+mn-ea"/>
                <a:cs typeface="+mn-cs"/>
              </a:rPr>
              <a:t>Seznam odborností projektu </a:t>
            </a:r>
            <a:r>
              <a:rPr lang="cs-CZ" sz="1200" b="0" i="0" u="none" strike="noStrike" kern="1200" baseline="0" dirty="0">
                <a:solidFill>
                  <a:schemeClr val="tx1"/>
                </a:solidFill>
                <a:latin typeface="+mn-lt"/>
                <a:ea typeface="+mn-ea"/>
                <a:cs typeface="+mn-cs"/>
              </a:rPr>
              <a:t>je pro žadatele needitovatelná, žadatel na této záložce žádná data nevyplňuje. </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43</a:t>
            </a:fld>
            <a:endParaRPr lang="cs-CZ"/>
          </a:p>
        </p:txBody>
      </p:sp>
    </p:spTree>
    <p:extLst>
      <p:ext uri="{BB962C8B-B14F-4D97-AF65-F5344CB8AC3E}">
        <p14:creationId xmlns:p14="http://schemas.microsoft.com/office/powerpoint/2010/main" val="271664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Přístup k projektu </a:t>
            </a:r>
            <a:r>
              <a:rPr lang="cs-CZ" sz="1200" b="0" i="0" u="none" strike="noStrike" kern="1200" baseline="0" dirty="0">
                <a:solidFill>
                  <a:schemeClr val="tx1"/>
                </a:solidFill>
                <a:latin typeface="+mn-lt"/>
                <a:ea typeface="+mn-ea"/>
                <a:cs typeface="+mn-cs"/>
              </a:rPr>
              <a:t>se zobrazí obrazovka, v rámci které lze přidělit/odebrat role v rámci dané žádosti o podporu konkrétním uživatelům, kteří jsou v IS KP14+ registrováni. S výjimkou níže uvedeného „Neregistrovaného signatáře“ není možné přidělit přístup k žádosti/projektu někomu, kdo pro aplikaci IS KP14+ jako uživatel neexistuje. Neregistrovaný signatář navíc skutečný přístup nemá, protože bez uživatelského konta v IS KP14+ nemůže data žádným způsobem prohlížet ani editovat. </a:t>
            </a:r>
            <a:endParaRPr lang="cs-CZ" dirty="0"/>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Uživatel, který žádost o podporu založil, je aplikací IS KP14+ určen jako </a:t>
            </a:r>
            <a:r>
              <a:rPr lang="cs-CZ" sz="1200" b="1" i="0" u="none" strike="noStrike" kern="1200" baseline="0" dirty="0">
                <a:solidFill>
                  <a:schemeClr val="tx1"/>
                </a:solidFill>
                <a:latin typeface="+mn-lt"/>
                <a:ea typeface="+mn-ea"/>
                <a:cs typeface="+mn-cs"/>
              </a:rPr>
              <a:t>správce přístupů </a:t>
            </a:r>
            <a:r>
              <a:rPr lang="cs-CZ" sz="1200" b="0" i="0" u="none" strike="noStrike" kern="1200" baseline="0" dirty="0">
                <a:solidFill>
                  <a:schemeClr val="tx1"/>
                </a:solidFill>
                <a:latin typeface="+mn-lt"/>
                <a:ea typeface="+mn-ea"/>
                <a:cs typeface="+mn-cs"/>
              </a:rPr>
              <a:t>a má právo přidělit/odebrat k dané žádosti příslušné role dalším uživatelům.  </a:t>
            </a:r>
          </a:p>
          <a:p>
            <a:r>
              <a:rPr lang="cs-CZ" sz="1200" b="1" i="0" u="none" strike="noStrike" kern="1200" baseline="0" dirty="0">
                <a:solidFill>
                  <a:schemeClr val="tx1"/>
                </a:solidFill>
                <a:latin typeface="+mn-lt"/>
                <a:ea typeface="+mn-ea"/>
                <a:cs typeface="+mn-cs"/>
              </a:rPr>
              <a:t>Rozlišují se role: </a:t>
            </a:r>
          </a:p>
          <a:p>
            <a:r>
              <a:rPr lang="cs-CZ" sz="1200" b="1" i="0" u="none" strike="noStrike" kern="1200" baseline="0" dirty="0">
                <a:solidFill>
                  <a:schemeClr val="tx1"/>
                </a:solidFill>
                <a:latin typeface="+mn-lt"/>
                <a:ea typeface="+mn-ea"/>
                <a:cs typeface="+mn-cs"/>
              </a:rPr>
              <a:t>- čtenář </a:t>
            </a:r>
            <a:r>
              <a:rPr lang="cs-CZ" sz="1200" b="0" i="0" u="none" strike="noStrike" kern="1200" baseline="0" dirty="0">
                <a:solidFill>
                  <a:schemeClr val="tx1"/>
                </a:solidFill>
                <a:latin typeface="+mn-lt"/>
                <a:ea typeface="+mn-ea"/>
                <a:cs typeface="+mn-cs"/>
              </a:rPr>
              <a:t>= data jsou mu zobrazena pouze k náhledu, </a:t>
            </a:r>
          </a:p>
          <a:p>
            <a:r>
              <a:rPr lang="cs-CZ" sz="1200" b="1" i="0" u="none" strike="noStrike" kern="1200" baseline="0" dirty="0">
                <a:solidFill>
                  <a:schemeClr val="tx1"/>
                </a:solidFill>
                <a:latin typeface="+mn-lt"/>
                <a:ea typeface="+mn-ea"/>
                <a:cs typeface="+mn-cs"/>
              </a:rPr>
              <a:t>- editor </a:t>
            </a:r>
            <a:r>
              <a:rPr lang="cs-CZ" sz="1200" b="0" i="0" u="none" strike="noStrike" kern="1200" baseline="0" dirty="0">
                <a:solidFill>
                  <a:schemeClr val="tx1"/>
                </a:solidFill>
                <a:latin typeface="+mn-lt"/>
                <a:ea typeface="+mn-ea"/>
                <a:cs typeface="+mn-cs"/>
              </a:rPr>
              <a:t>= má možnost zápisu změn, </a:t>
            </a:r>
          </a:p>
          <a:p>
            <a:pPr marL="0" indent="0">
              <a:buFontTx/>
              <a:buNone/>
            </a:pPr>
            <a:r>
              <a:rPr lang="cs-CZ" sz="1200" b="1" i="0" u="none" strike="noStrike" kern="1200" baseline="0" dirty="0">
                <a:solidFill>
                  <a:schemeClr val="tx1"/>
                </a:solidFill>
                <a:latin typeface="+mn-lt"/>
                <a:ea typeface="+mn-ea"/>
                <a:cs typeface="+mn-cs"/>
              </a:rPr>
              <a:t>- signatář </a:t>
            </a:r>
            <a:r>
              <a:rPr lang="cs-CZ" sz="1200" b="0" i="0" u="none" strike="noStrike" kern="1200" baseline="0" dirty="0">
                <a:solidFill>
                  <a:schemeClr val="tx1"/>
                </a:solidFill>
                <a:latin typeface="+mn-lt"/>
                <a:ea typeface="+mn-ea"/>
                <a:cs typeface="+mn-cs"/>
              </a:rPr>
              <a:t>= je odpovědný za podepisování žádosti o podporu a na ní navázaných prvků, které samostatný podpis vyžadují,</a:t>
            </a:r>
          </a:p>
          <a:p>
            <a:pPr marL="0" indent="0">
              <a:buFontTx/>
              <a:buNone/>
            </a:pP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správce přístupů</a:t>
            </a:r>
          </a:p>
          <a:p>
            <a:r>
              <a:rPr lang="cs-CZ" sz="1200" b="1" i="0" u="none" strike="noStrike" kern="1200" baseline="0" dirty="0">
                <a:solidFill>
                  <a:schemeClr val="tx1"/>
                </a:solidFill>
                <a:latin typeface="+mn-lt"/>
                <a:ea typeface="+mn-ea"/>
                <a:cs typeface="+mn-cs"/>
              </a:rPr>
              <a:t>- zástupce správce přístupu </a:t>
            </a:r>
            <a:r>
              <a:rPr lang="cs-CZ" sz="1200" b="0" i="0" u="none" strike="noStrike" kern="1200" baseline="0" dirty="0">
                <a:solidFill>
                  <a:schemeClr val="tx1"/>
                </a:solidFill>
                <a:latin typeface="+mn-lt"/>
                <a:ea typeface="+mn-ea"/>
                <a:cs typeface="+mn-cs"/>
              </a:rPr>
              <a:t>= role, která má stejná práva jako správce přístupu.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Upozornění! </a:t>
            </a:r>
          </a:p>
          <a:p>
            <a:r>
              <a:rPr lang="cs-CZ" sz="1200" b="0" i="0" u="none" strike="noStrike" kern="1200" baseline="0" dirty="0">
                <a:solidFill>
                  <a:schemeClr val="tx1"/>
                </a:solidFill>
                <a:latin typeface="+mn-lt"/>
                <a:ea typeface="+mn-ea"/>
                <a:cs typeface="+mn-cs"/>
              </a:rPr>
              <a:t>Přístup k žádosti nelze měnit (přidávat nové přístupy/rušit přístupy stávající), pokud je žádost o podporu ve stavu „Finalizována“. Ve všech ostatních stavech (tj. ve stavu Rozpracována i Podána) lze měnit přístupy k žádosti (přidávat i rušit sdílení osob).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46</a:t>
            </a:fld>
            <a:endParaRPr lang="cs-CZ" dirty="0"/>
          </a:p>
        </p:txBody>
      </p:sp>
    </p:spTree>
    <p:extLst>
      <p:ext uri="{BB962C8B-B14F-4D97-AF65-F5344CB8AC3E}">
        <p14:creationId xmlns:p14="http://schemas.microsoft.com/office/powerpoint/2010/main" val="13254583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1" i="0" u="none" strike="noStrike" kern="1200" baseline="0" dirty="0">
                <a:solidFill>
                  <a:schemeClr val="tx1"/>
                </a:solidFill>
                <a:latin typeface="+mn-lt"/>
                <a:ea typeface="+mn-ea"/>
                <a:cs typeface="+mn-cs"/>
              </a:rPr>
              <a:t>Přidělení role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Nový záznam</a:t>
            </a:r>
            <a:r>
              <a:rPr lang="cs-CZ" sz="1200" b="0" i="0" u="none" strike="noStrike" kern="1200" baseline="0" dirty="0">
                <a:solidFill>
                  <a:schemeClr val="tx1"/>
                </a:solidFill>
                <a:latin typeface="+mn-lt"/>
                <a:ea typeface="+mn-ea"/>
                <a:cs typeface="+mn-cs"/>
              </a:rPr>
              <a:t>, zadáním uživatelského jména osoby, pod nímž je registrována v IS KP14+ a zaškrtnutím vybraného </a:t>
            </a:r>
            <a:r>
              <a:rPr lang="cs-CZ" sz="1200" b="1" i="0" u="none" strike="noStrike" kern="1200" baseline="0" dirty="0" err="1">
                <a:solidFill>
                  <a:schemeClr val="tx1"/>
                </a:solidFill>
                <a:latin typeface="+mn-lt"/>
                <a:ea typeface="+mn-ea"/>
                <a:cs typeface="+mn-cs"/>
              </a:rPr>
              <a:t>checkboxu</a:t>
            </a:r>
            <a:r>
              <a:rPr lang="cs-CZ" sz="1200" b="1" i="0" u="none" strike="noStrike" kern="1200" baseline="0" dirty="0">
                <a:solidFill>
                  <a:schemeClr val="tx1"/>
                </a:solidFill>
                <a:latin typeface="+mn-lt"/>
                <a:ea typeface="+mn-ea"/>
                <a:cs typeface="+mn-cs"/>
              </a:rPr>
              <a:t> (editor, signatář, čtenář) </a:t>
            </a:r>
            <a:r>
              <a:rPr lang="cs-CZ" sz="1200" b="0" i="0" u="none" strike="noStrike" kern="1200" baseline="0" dirty="0">
                <a:solidFill>
                  <a:schemeClr val="tx1"/>
                </a:solidFill>
                <a:latin typeface="+mn-lt"/>
                <a:ea typeface="+mn-ea"/>
                <a:cs typeface="+mn-cs"/>
              </a:rPr>
              <a:t>se příslušnému uživateli přiřadí konkrétní role k dané žádosti o podporu. Pokud je signatářů na žádosti založeno více než jeden, určuje se i pořadí, v jakém mají žádost o podporu podepisovat. Tlačítkem Uložit se záznam uloží</a:t>
            </a:r>
            <a:r>
              <a:rPr lang="cs-CZ" sz="1200" b="1" i="0" u="none" strike="noStrike" kern="1200" baseline="0" dirty="0">
                <a:solidFill>
                  <a:schemeClr val="tx1"/>
                </a:solidFill>
                <a:latin typeface="+mn-lt"/>
                <a:ea typeface="+mn-ea"/>
                <a:cs typeface="+mn-cs"/>
              </a:rPr>
              <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Pro možnost finalizace a následného podpisu žádosti o podporu je nutné, aby v rámci žádosti vystupoval alespoň jeden uživatel s přiřazenou rolí signatář. </a:t>
            </a:r>
          </a:p>
          <a:p>
            <a:r>
              <a:rPr lang="cs-CZ" sz="1200" b="1" i="0" u="none" strike="noStrike" kern="1200" baseline="0" dirty="0">
                <a:solidFill>
                  <a:schemeClr val="tx1"/>
                </a:solidFill>
                <a:latin typeface="+mn-lt"/>
                <a:ea typeface="+mn-ea"/>
                <a:cs typeface="+mn-cs"/>
              </a:rPr>
              <a:t>Signatář musí disponovat kvalifikovaným elektronickým podpisem </a:t>
            </a:r>
            <a:r>
              <a:rPr lang="cs-CZ" sz="1200" b="0" i="0" u="none" strike="noStrike" kern="1200" baseline="0" dirty="0">
                <a:solidFill>
                  <a:schemeClr val="tx1"/>
                </a:solidFill>
                <a:latin typeface="+mn-lt"/>
                <a:ea typeface="+mn-ea"/>
                <a:cs typeface="+mn-cs"/>
              </a:rPr>
              <a:t>(typ: osobní kvalifikovaný certifikát). Bez tohoto podpisu nemůže dokumentaci v IS KP14+ podepisovat.</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POZOR: </a:t>
            </a:r>
            <a:r>
              <a:rPr lang="cs-CZ" sz="1200" b="0" i="0" u="none" strike="noStrike" kern="1200" baseline="0" dirty="0">
                <a:solidFill>
                  <a:schemeClr val="tx1"/>
                </a:solidFill>
                <a:latin typeface="+mn-lt"/>
                <a:ea typeface="+mn-ea"/>
                <a:cs typeface="+mn-cs"/>
              </a:rPr>
              <a:t>Během kontroly formálních náležitostí bude ověřováno, zda předloženou žádost o podporu podepsala osoba oprávněná za žadatele jednat (statutární zástupce, OSVČ). </a:t>
            </a:r>
          </a:p>
          <a:p>
            <a:r>
              <a:rPr lang="cs-CZ" sz="1200" b="0" i="0" u="none" strike="noStrike" kern="1200" baseline="0" dirty="0">
                <a:solidFill>
                  <a:schemeClr val="tx1"/>
                </a:solidFill>
                <a:latin typeface="+mn-lt"/>
                <a:ea typeface="+mn-ea"/>
                <a:cs typeface="+mn-cs"/>
              </a:rPr>
              <a:t>Role signatáře ovšem nemusí být vždy přidělena statutárnímu zástupci (resp. v případě, že žadatelem je osoba samostatně výdělečně činná, pak této fyzické osobě), pokud je k žádosti připojena plná moc (či vnitřní předpis subjektu žadatele, který opravňuje určitou osobu k vystupování za subjekt žadatele vůči ŘO); k tomuto tématu více viz další </a:t>
            </a:r>
            <a:r>
              <a:rPr lang="cs-CZ" sz="1200" b="0" i="0" u="none" strike="noStrike" kern="1200" baseline="0" dirty="0" err="1">
                <a:solidFill>
                  <a:schemeClr val="tx1"/>
                </a:solidFill>
                <a:latin typeface="+mn-lt"/>
                <a:ea typeface="+mn-ea"/>
                <a:cs typeface="+mn-cs"/>
              </a:rPr>
              <a:t>slide</a:t>
            </a:r>
            <a:r>
              <a:rPr lang="cs-CZ" sz="1200" b="0" i="0" u="none" strike="noStrike" kern="1200" baseline="0" dirty="0">
                <a:solidFill>
                  <a:schemeClr val="tx1"/>
                </a:solidFill>
                <a:latin typeface="+mn-lt"/>
                <a:ea typeface="+mn-ea"/>
                <a:cs typeface="+mn-cs"/>
              </a:rPr>
              <a:t> </a:t>
            </a:r>
            <a:r>
              <a:rPr lang="cs-CZ" sz="1200" b="1" i="0" u="none" strike="noStrike" kern="1200" baseline="0" dirty="0">
                <a:solidFill>
                  <a:schemeClr val="tx1"/>
                </a:solidFill>
                <a:latin typeface="+mn-lt"/>
                <a:ea typeface="+mn-ea"/>
                <a:cs typeface="+mn-cs"/>
              </a:rPr>
              <a:t>Plné moci</a:t>
            </a:r>
            <a:r>
              <a:rPr lang="cs-CZ" sz="1200" b="0" i="0" u="none" strike="noStrike" kern="1200" baseline="0" dirty="0">
                <a:solidFill>
                  <a:schemeClr val="tx1"/>
                </a:solidFill>
                <a:latin typeface="+mn-lt"/>
                <a:ea typeface="+mn-ea"/>
                <a:cs typeface="+mn-cs"/>
              </a:rPr>
              <a:t>.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47</a:t>
            </a:fld>
            <a:endParaRPr lang="cs-CZ" dirty="0"/>
          </a:p>
        </p:txBody>
      </p:sp>
    </p:spTree>
    <p:extLst>
      <p:ext uri="{BB962C8B-B14F-4D97-AF65-F5344CB8AC3E}">
        <p14:creationId xmlns:p14="http://schemas.microsoft.com/office/powerpoint/2010/main" val="948630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 systému IS KP14+ je zapracována funkcionalita umožňující určité osobě (zmocniteli) pověřit podepsáním vybraných úloh nějakého jiného uživatele registrovaného v IS KP14+ (tj. zmocněnce).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Zmocnitelem je vždy statutární zástupce organizace (resp. v případě, že žadatelem je osoba samostatně výdělečně činná, pak tato fyzická osoba), tj. osoba, která je oprávněná zastupovat žadatele vůči ŘO.</a:t>
            </a:r>
          </a:p>
          <a:p>
            <a:r>
              <a:rPr lang="cs-CZ" sz="1200" b="0" i="0" u="none" strike="noStrike" kern="1200" baseline="0" dirty="0">
                <a:solidFill>
                  <a:schemeClr val="tx1"/>
                </a:solidFill>
                <a:latin typeface="+mn-lt"/>
                <a:ea typeface="+mn-ea"/>
                <a:cs typeface="+mn-cs"/>
              </a:rPr>
              <a:t> </a:t>
            </a:r>
          </a:p>
          <a:p>
            <a:r>
              <a:rPr lang="cs-CZ" sz="1200" b="1" i="0" u="none" strike="noStrike" kern="1200" baseline="0" dirty="0">
                <a:solidFill>
                  <a:schemeClr val="tx1"/>
                </a:solidFill>
                <a:latin typeface="+mn-lt"/>
                <a:ea typeface="+mn-ea"/>
                <a:cs typeface="+mn-cs"/>
              </a:rPr>
              <a:t>Jak zmocnitel, tak zmocněnec musí být (před tím, než má dojít k zapsání plné moci do systému) na žádosti evidovaní jako uživatelé s rolí signatářů. </a:t>
            </a:r>
            <a:r>
              <a:rPr lang="cs-CZ" sz="1200" b="0" i="0" u="none" strike="noStrike" kern="1200" baseline="0" dirty="0">
                <a:solidFill>
                  <a:schemeClr val="tx1"/>
                </a:solidFill>
                <a:latin typeface="+mn-lt"/>
                <a:ea typeface="+mn-ea"/>
                <a:cs typeface="+mn-cs"/>
              </a:rPr>
              <a:t>Zatímco </a:t>
            </a:r>
            <a:r>
              <a:rPr lang="cs-CZ" sz="1200" b="1" i="0" u="none" strike="noStrike" kern="1200" baseline="0" dirty="0">
                <a:solidFill>
                  <a:schemeClr val="tx1"/>
                </a:solidFill>
                <a:latin typeface="+mn-lt"/>
                <a:ea typeface="+mn-ea"/>
                <a:cs typeface="+mn-cs"/>
              </a:rPr>
              <a:t>zmocnitel může být </a:t>
            </a:r>
            <a:r>
              <a:rPr lang="cs-CZ" sz="1200" b="0" i="0" u="none" strike="noStrike" kern="1200" baseline="0" dirty="0">
                <a:solidFill>
                  <a:schemeClr val="tx1"/>
                </a:solidFill>
                <a:latin typeface="+mn-lt"/>
                <a:ea typeface="+mn-ea"/>
                <a:cs typeface="+mn-cs"/>
              </a:rPr>
              <a:t>(pokud plná moc nemá být podepsaná elektronicky přímo v IS KP14+) evidován jako „</a:t>
            </a:r>
            <a:r>
              <a:rPr lang="cs-CZ" sz="1200" b="1" i="0" u="none" strike="noStrike" kern="1200" baseline="0" dirty="0">
                <a:solidFill>
                  <a:schemeClr val="tx1"/>
                </a:solidFill>
                <a:latin typeface="+mn-lt"/>
                <a:ea typeface="+mn-ea"/>
                <a:cs typeface="+mn-cs"/>
              </a:rPr>
              <a:t>Neregistrovaný signatář</a:t>
            </a:r>
            <a:r>
              <a:rPr lang="cs-CZ" sz="1200" b="0" i="0" u="none" strike="noStrike" kern="1200" baseline="0" dirty="0">
                <a:solidFill>
                  <a:schemeClr val="tx1"/>
                </a:solidFill>
                <a:latin typeface="+mn-lt"/>
                <a:ea typeface="+mn-ea"/>
                <a:cs typeface="+mn-cs"/>
              </a:rPr>
              <a:t>“ (viz kap. 5.1 Přístupy k projektu), zmocněnec musí být registrovaným uživatelem IS KP14+.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V případě, kdy bude využito tzv. </a:t>
            </a:r>
            <a:r>
              <a:rPr lang="cs-CZ" sz="1200" b="1" i="0" u="none" strike="noStrike" kern="1200" baseline="0" dirty="0">
                <a:solidFill>
                  <a:schemeClr val="tx1"/>
                </a:solidFill>
                <a:latin typeface="+mn-lt"/>
                <a:ea typeface="+mn-ea"/>
                <a:cs typeface="+mn-cs"/>
              </a:rPr>
              <a:t>papírové plné moci</a:t>
            </a:r>
            <a:r>
              <a:rPr lang="cs-CZ" sz="1200" b="0" i="0" u="none" strike="noStrike" kern="1200" baseline="0" dirty="0">
                <a:solidFill>
                  <a:schemeClr val="tx1"/>
                </a:solidFill>
                <a:latin typeface="+mn-lt"/>
                <a:ea typeface="+mn-ea"/>
                <a:cs typeface="+mn-cs"/>
              </a:rPr>
              <a:t> (viz níže), pak postačuje, aby byl zmocnitel na žádosti o podporu založen jako „Neregistrovaný signatář“, ale tento záznam může založit jakýkoli editor projektu.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Zmocněnec </a:t>
            </a:r>
            <a:r>
              <a:rPr lang="cs-CZ" sz="1200" b="0" i="0" u="none" strike="noStrike" kern="1200" baseline="0" dirty="0">
                <a:solidFill>
                  <a:schemeClr val="tx1"/>
                </a:solidFill>
                <a:latin typeface="+mn-lt"/>
                <a:ea typeface="+mn-ea"/>
                <a:cs typeface="+mn-cs"/>
              </a:rPr>
              <a:t>musí vždy disponovat </a:t>
            </a:r>
            <a:r>
              <a:rPr lang="cs-CZ" sz="1200" b="1" i="0" u="none" strike="noStrike" kern="1200" baseline="0" dirty="0">
                <a:solidFill>
                  <a:schemeClr val="tx1"/>
                </a:solidFill>
                <a:latin typeface="+mn-lt"/>
                <a:ea typeface="+mn-ea"/>
                <a:cs typeface="+mn-cs"/>
              </a:rPr>
              <a:t>osobním kvalifikovaným elektronickým podpisem </a:t>
            </a:r>
            <a:r>
              <a:rPr lang="cs-CZ" sz="1200" b="0" i="0" u="none" strike="noStrike" kern="1200" baseline="0" dirty="0">
                <a:solidFill>
                  <a:schemeClr val="tx1"/>
                </a:solidFill>
                <a:latin typeface="+mn-lt"/>
                <a:ea typeface="+mn-ea"/>
                <a:cs typeface="+mn-cs"/>
              </a:rPr>
              <a:t>(bez tohoto podpisu nemůže dokumentaci v IS KP14+ podepisovat).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V rámci výběru typu plné moci uživatel vybere, zda se jedná o plnou moc „elektronickou“, nebo „papírovou“. </a:t>
            </a:r>
          </a:p>
          <a:p>
            <a:r>
              <a:rPr lang="cs-CZ" sz="1200" b="0" i="0" u="none" strike="noStrike" kern="1200" baseline="0" dirty="0">
                <a:solidFill>
                  <a:schemeClr val="tx1"/>
                </a:solidFill>
                <a:latin typeface="+mn-lt"/>
                <a:ea typeface="+mn-ea"/>
                <a:cs typeface="+mn-cs"/>
              </a:rPr>
              <a:t>Elektronickou plnou mocí se rozumí, že signatář podepíše plnou moc přímo v aplikaci IS KP14+ a uživatel, který je na základě plné moci zmocněn k nějakému úkonu, přímo v IS KP14+ potvrdí svým podpisem přijetí této plné moci. Podpisy se připojují k souboru, který je třeba vložit do IS KP14+. </a:t>
            </a:r>
          </a:p>
          <a:p>
            <a:endParaRPr lang="cs-CZ" sz="1200" b="0" i="0" u="none" strike="noStrike" kern="1200" baseline="0" dirty="0">
              <a:solidFill>
                <a:schemeClr val="tx1"/>
              </a:solidFill>
              <a:latin typeface="+mn-lt"/>
              <a:ea typeface="+mn-ea"/>
              <a:cs typeface="+mn-cs"/>
            </a:endParaRPr>
          </a:p>
          <a:p>
            <a:r>
              <a:rPr lang="cs-CZ" b="1" dirty="0"/>
              <a:t>Plné moci</a:t>
            </a:r>
          </a:p>
          <a:p>
            <a:r>
              <a:rPr lang="cs-CZ" dirty="0"/>
              <a:t>Nutné podepsat zmocnění v IS KP14+ nebo vložit </a:t>
            </a:r>
            <a:r>
              <a:rPr lang="cs-CZ" dirty="0" err="1"/>
              <a:t>sken</a:t>
            </a:r>
            <a:r>
              <a:rPr lang="cs-CZ" dirty="0"/>
              <a:t> listiny se zmocněním.</a:t>
            </a:r>
          </a:p>
          <a:p>
            <a:r>
              <a:rPr lang="cs-CZ" dirty="0"/>
              <a:t>Listinnou plnou mocí mohou být také vnitřní předpisy organizace, ze kterých vyplývá, že organizaci je oprávněn zastupovat např. řídící pracovník na určité pozici, avšak i vnitřní předpisy musí být podepsány.</a:t>
            </a:r>
          </a:p>
          <a:p>
            <a:r>
              <a:rPr lang="cs-CZ" dirty="0"/>
              <a:t>Uvádí se platnost plné moci </a:t>
            </a:r>
            <a:r>
              <a:rPr lang="cs-CZ" b="1" dirty="0"/>
              <a:t>od – do.</a:t>
            </a:r>
          </a:p>
          <a:p>
            <a:r>
              <a:rPr lang="cs-CZ" dirty="0"/>
              <a:t>Nutné nastavit, pro jaké činnosti je plná moc platná (zda jen pro žádost o podporu, nebo i další úkony).</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49</a:t>
            </a:fld>
            <a:endParaRPr lang="cs-CZ"/>
          </a:p>
        </p:txBody>
      </p:sp>
    </p:spTree>
    <p:extLst>
      <p:ext uri="{BB962C8B-B14F-4D97-AF65-F5344CB8AC3E}">
        <p14:creationId xmlns:p14="http://schemas.microsoft.com/office/powerpoint/2010/main" val="561758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Kontrola </a:t>
            </a:r>
            <a:r>
              <a:rPr lang="cs-CZ" sz="1200" b="0" i="0" u="none" strike="noStrike" kern="1200" baseline="0" dirty="0">
                <a:solidFill>
                  <a:schemeClr val="tx1"/>
                </a:solidFill>
                <a:latin typeface="+mn-lt"/>
                <a:ea typeface="+mn-ea"/>
                <a:cs typeface="+mn-cs"/>
              </a:rPr>
              <a:t>slouží k ověření, zda jsou vyplněny všechny požadované údaje. Systém automaticky dle předem definovaných kontrol ověří, jednak zda jsou všechna povinná data vyplněna a dále ověří zadaná data ve vztahu k nastavení výzvy, pod kterou je žádost o podporu založena. Pokud nejsou všechna povinná data vyplněna (nebo neodpovídají podmínkám nastavení výzvy), zobrazí se odkaz na konkrétní záložku, kde je možné příslušná data doplnit/opravit. Kontrolu si může uživatel spustit kdykoli během procesu vyplňování žádosti o podporu. </a:t>
            </a:r>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50</a:t>
            </a:fld>
            <a:endParaRPr lang="cs-CZ" dirty="0"/>
          </a:p>
        </p:txBody>
      </p:sp>
    </p:spTree>
    <p:extLst>
      <p:ext uri="{BB962C8B-B14F-4D97-AF65-F5344CB8AC3E}">
        <p14:creationId xmlns:p14="http://schemas.microsoft.com/office/powerpoint/2010/main" val="14553057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Finalizace </a:t>
            </a:r>
            <a:r>
              <a:rPr lang="cs-CZ" sz="1200" b="0" i="0" u="none" strike="noStrike" kern="1200" baseline="0" dirty="0">
                <a:solidFill>
                  <a:schemeClr val="tx1"/>
                </a:solidFill>
                <a:latin typeface="+mn-lt"/>
                <a:ea typeface="+mn-ea"/>
                <a:cs typeface="+mn-cs"/>
              </a:rPr>
              <a:t>se projekt uzamkne pro další editaci a je připraven k podpisu s využitím kvalifikovaného elektronického podpisu (typ: osobní kvalifikovaný certifikát). Během procesu finalizace jsou spuštěny předem definované kontroly vyplnění všech povinných údajů žádosti o podporu (viz předchozí bod Kontrola). Není tedy možné finalizovat žádost, která nemá vyplněná všechna povinná pole. </a:t>
            </a:r>
          </a:p>
          <a:p>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Finalizaci lze před podpisem žádosti o podporu </a:t>
            </a:r>
            <a:r>
              <a:rPr lang="cs-CZ" sz="1200" b="1" i="0" u="none" strike="noStrike" kern="1200" baseline="0" dirty="0">
                <a:solidFill>
                  <a:schemeClr val="tx1"/>
                </a:solidFill>
                <a:latin typeface="+mn-lt"/>
                <a:ea typeface="+mn-ea"/>
                <a:cs typeface="+mn-cs"/>
              </a:rPr>
              <a:t>stornovat </a:t>
            </a:r>
            <a:r>
              <a:rPr lang="cs-CZ" sz="1200" b="0" i="0" u="none" strike="noStrike" kern="1200" baseline="0" dirty="0">
                <a:solidFill>
                  <a:schemeClr val="tx1"/>
                </a:solidFill>
                <a:latin typeface="+mn-lt"/>
                <a:ea typeface="+mn-ea"/>
                <a:cs typeface="+mn-cs"/>
              </a:rPr>
              <a:t>stiskem tlačítka </a:t>
            </a:r>
            <a:r>
              <a:rPr lang="cs-CZ" sz="1200" b="1" i="0" u="none" strike="noStrike" kern="1200" baseline="0" dirty="0">
                <a:solidFill>
                  <a:schemeClr val="tx1"/>
                </a:solidFill>
                <a:latin typeface="+mn-lt"/>
                <a:ea typeface="+mn-ea"/>
                <a:cs typeface="+mn-cs"/>
              </a:rPr>
              <a:t>Storno finalizace</a:t>
            </a:r>
            <a:r>
              <a:rPr lang="cs-CZ" sz="1200" b="0" i="0" u="none" strike="noStrike" kern="1200" baseline="0" dirty="0">
                <a:solidFill>
                  <a:schemeClr val="tx1"/>
                </a:solidFill>
                <a:latin typeface="+mn-lt"/>
                <a:ea typeface="+mn-ea"/>
                <a:cs typeface="+mn-cs"/>
              </a:rPr>
              <a:t>, které se objeví v horní liště poté, co byla provedena finalizace. </a:t>
            </a:r>
            <a:r>
              <a:rPr lang="cs-CZ" sz="1200" b="1" i="0" u="none" strike="noStrike" kern="1200" baseline="0" dirty="0">
                <a:solidFill>
                  <a:schemeClr val="tx1"/>
                </a:solidFill>
                <a:latin typeface="+mn-lt"/>
                <a:ea typeface="+mn-ea"/>
                <a:cs typeface="+mn-cs"/>
              </a:rPr>
              <a:t>Storno finalizace ovšem může provést pouze signatář žádosti. </a:t>
            </a:r>
            <a:endParaRPr lang="cs-CZ" sz="1200" b="0"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Žádost lze následně opět editovat. (Před potvrzením storna finalizace kliknutím na Storno finalizace lze vyplnit textové pole Důvod vracení žádosti o podporu a poznamenat si v něm, co bylo důvodem storna, nicméně vyplnění tohoto pole není vyžadováno, je to možnost pro žadatele.) </a:t>
            </a:r>
            <a:endParaRPr lang="cs-CZ" b="1" dirty="0"/>
          </a:p>
          <a:p>
            <a:endParaRPr lang="cs-CZ" b="1" dirty="0"/>
          </a:p>
          <a:p>
            <a:r>
              <a:rPr lang="cs-CZ" b="1" dirty="0"/>
              <a:t>Záložka Kopírovat</a:t>
            </a:r>
          </a:p>
          <a:p>
            <a:r>
              <a:rPr lang="cs-CZ" sz="1200" b="0" i="0" u="none" strike="noStrike" kern="1200" baseline="0" dirty="0">
                <a:solidFill>
                  <a:schemeClr val="tx1"/>
                </a:solidFill>
                <a:latin typeface="+mn-lt"/>
                <a:ea typeface="+mn-ea"/>
                <a:cs typeface="+mn-cs"/>
              </a:rPr>
              <a:t>Po stisknutí tlačítka </a:t>
            </a:r>
            <a:r>
              <a:rPr lang="cs-CZ" sz="1200" b="1" i="0" u="none" strike="noStrike" kern="1200" baseline="0" dirty="0">
                <a:solidFill>
                  <a:schemeClr val="tx1"/>
                </a:solidFill>
                <a:latin typeface="+mn-lt"/>
                <a:ea typeface="+mn-ea"/>
                <a:cs typeface="+mn-cs"/>
              </a:rPr>
              <a:t>Kopírovat </a:t>
            </a:r>
            <a:r>
              <a:rPr lang="cs-CZ" sz="1200" b="0" i="0" u="none" strike="noStrike" kern="1200" baseline="0" dirty="0">
                <a:solidFill>
                  <a:schemeClr val="tx1"/>
                </a:solidFill>
                <a:latin typeface="+mn-lt"/>
                <a:ea typeface="+mn-ea"/>
                <a:cs typeface="+mn-cs"/>
              </a:rPr>
              <a:t>je žadatel systémem dotázán, zda skutečně chce vytvořit kopii. </a:t>
            </a:r>
          </a:p>
          <a:p>
            <a:r>
              <a:rPr lang="cs-CZ" sz="1200" b="0" i="0" u="none" strike="noStrike" kern="1200" baseline="0" dirty="0">
                <a:solidFill>
                  <a:schemeClr val="tx1"/>
                </a:solidFill>
                <a:latin typeface="+mn-lt"/>
                <a:ea typeface="+mn-ea"/>
                <a:cs typeface="+mn-cs"/>
              </a:rPr>
              <a:t>Po potvrzení (tlačítkem OK) systém žadatele informuje tom, že žádost bude zkopírována. </a:t>
            </a:r>
          </a:p>
          <a:p>
            <a:r>
              <a:rPr lang="cs-CZ" sz="1200" b="0" i="0" u="none" strike="noStrike" kern="1200" baseline="0" dirty="0">
                <a:solidFill>
                  <a:schemeClr val="tx1"/>
                </a:solidFill>
                <a:latin typeface="+mn-lt"/>
                <a:ea typeface="+mn-ea"/>
                <a:cs typeface="+mn-cs"/>
              </a:rPr>
              <a:t>Uživateli, který provedl zkopírování, dorazí depeše označená „Kopie žádosti dokončena“. </a:t>
            </a:r>
          </a:p>
          <a:p>
            <a:r>
              <a:rPr lang="cs-CZ" sz="1200" b="0" i="0" u="none" strike="noStrike" kern="1200" baseline="0" dirty="0">
                <a:solidFill>
                  <a:schemeClr val="tx1"/>
                </a:solidFill>
                <a:latin typeface="+mn-lt"/>
                <a:ea typeface="+mn-ea"/>
                <a:cs typeface="+mn-cs"/>
              </a:rPr>
              <a:t>Vytvořená kopie žádosti o podporu se zobrazí v seznamu „Moje projekty“ toho uživatele, který proces kopírování zvolil. V rámci kopírování žádosti se přenesou některá data ze záložek originálu do kopie, nikoli však všechny údaje. Kopírovat lze založenou, </a:t>
            </a:r>
            <a:r>
              <a:rPr lang="cs-CZ" sz="1200" b="0" i="0" u="none" strike="noStrike" kern="1200" baseline="0" dirty="0" err="1">
                <a:solidFill>
                  <a:schemeClr val="tx1"/>
                </a:solidFill>
                <a:latin typeface="+mn-lt"/>
                <a:ea typeface="+mn-ea"/>
                <a:cs typeface="+mn-cs"/>
              </a:rPr>
              <a:t>finalizovanou</a:t>
            </a:r>
            <a:r>
              <a:rPr lang="cs-CZ" sz="1200" b="0" i="0" u="none" strike="noStrike" kern="1200" baseline="0" dirty="0">
                <a:solidFill>
                  <a:schemeClr val="tx1"/>
                </a:solidFill>
                <a:latin typeface="+mn-lt"/>
                <a:ea typeface="+mn-ea"/>
                <a:cs typeface="+mn-cs"/>
              </a:rPr>
              <a:t> i podanou žádost o podporu. Žádost není možné kopírovat v rámci různých výzev OPZ. </a:t>
            </a:r>
          </a:p>
          <a:p>
            <a:r>
              <a:rPr lang="cs-CZ" sz="1200" b="0" i="0" u="none" strike="noStrike" kern="1200" baseline="0" dirty="0">
                <a:solidFill>
                  <a:schemeClr val="tx1"/>
                </a:solidFill>
                <a:latin typeface="+mn-lt"/>
                <a:ea typeface="+mn-ea"/>
                <a:cs typeface="+mn-cs"/>
              </a:rPr>
              <a:t>Po otevření zkopírované žádosti může žadatel na záložce „Identifikace operace“ vidět ve zkráceném názvu „Kopie:“ včetně původního názvu žádosti a v poli Identifikace zdrojového projektu je k dispozici HASH (Identifikace žádosti) původní žádosti nebo registrační číslo, pokud se jedná o žádost, která už byla předložena. </a:t>
            </a:r>
            <a:endParaRPr lang="cs-CZ" dirty="0"/>
          </a:p>
          <a:p>
            <a:endParaRPr lang="cs-CZ" dirty="0"/>
          </a:p>
          <a:p>
            <a:r>
              <a:rPr lang="cs-CZ" b="1" dirty="0"/>
              <a:t>Záložka Vymazat žádost</a:t>
            </a:r>
          </a:p>
          <a:p>
            <a:r>
              <a:rPr lang="cs-CZ" sz="1200" b="0" i="0" u="none" strike="noStrike" kern="1200" baseline="0" dirty="0">
                <a:solidFill>
                  <a:schemeClr val="tx1"/>
                </a:solidFill>
                <a:latin typeface="+mn-lt"/>
                <a:ea typeface="+mn-ea"/>
                <a:cs typeface="+mn-cs"/>
              </a:rPr>
              <a:t>Tlačítko </a:t>
            </a:r>
            <a:r>
              <a:rPr lang="cs-CZ" sz="1200" b="1" i="0" u="none" strike="noStrike" kern="1200" baseline="0" dirty="0">
                <a:solidFill>
                  <a:schemeClr val="tx1"/>
                </a:solidFill>
                <a:latin typeface="+mn-lt"/>
                <a:ea typeface="+mn-ea"/>
                <a:cs typeface="+mn-cs"/>
              </a:rPr>
              <a:t>Vymazat žádost </a:t>
            </a:r>
            <a:r>
              <a:rPr lang="cs-CZ" sz="1200" b="0" i="0" u="none" strike="noStrike" kern="1200" baseline="0" dirty="0">
                <a:solidFill>
                  <a:schemeClr val="tx1"/>
                </a:solidFill>
                <a:latin typeface="+mn-lt"/>
                <a:ea typeface="+mn-ea"/>
                <a:cs typeface="+mn-cs"/>
              </a:rPr>
              <a:t>slouží k odstranění žádosti o podporu. Žádost o podporu musí být ve stavu Rozpracována, aby mohlo dojít k jejímu vymazání. Žádost nelze smazat, pokud se nachází ve stavu Finalizována (v tomto případě je nutné nejprve provést Storno finalizace žádosti o podporu a až následně lze žádost smazat). Dokud žádost nepodepíší všichni signatáři, je možnost provést storno finalizace, tzn. je i možnost vymazat žádost o podporu. Jakmile je žádost o podporu podepsána všemi signatáři, nelze už storno finalizace provést, tudíž ji nelze ani smazat. </a:t>
            </a:r>
          </a:p>
          <a:p>
            <a:endParaRPr lang="cs-CZ" sz="1200" b="0" i="0" u="none" strike="noStrike" kern="1200" baseline="0" dirty="0">
              <a:solidFill>
                <a:schemeClr val="tx1"/>
              </a:solidFill>
              <a:latin typeface="+mn-lt"/>
              <a:ea typeface="+mn-ea"/>
              <a:cs typeface="+mn-cs"/>
            </a:endParaRPr>
          </a:p>
          <a:p>
            <a:r>
              <a:rPr lang="cs-CZ" sz="1200" b="1" i="0" u="none" strike="noStrike" kern="1200" baseline="0" dirty="0">
                <a:solidFill>
                  <a:schemeClr val="tx1"/>
                </a:solidFill>
                <a:latin typeface="+mn-lt"/>
                <a:ea typeface="+mn-ea"/>
                <a:cs typeface="+mn-cs"/>
              </a:rPr>
              <a:t>Záložka Tisk</a:t>
            </a:r>
          </a:p>
          <a:p>
            <a:r>
              <a:rPr lang="cs-CZ" sz="1200" b="0" i="0" u="none" strike="noStrike" kern="1200" baseline="0" dirty="0">
                <a:solidFill>
                  <a:schemeClr val="tx1"/>
                </a:solidFill>
                <a:latin typeface="+mn-lt"/>
                <a:ea typeface="+mn-ea"/>
                <a:cs typeface="+mn-cs"/>
              </a:rPr>
              <a:t>Stisknutím tlačítka </a:t>
            </a:r>
            <a:r>
              <a:rPr lang="cs-CZ" sz="1200" b="1" i="0" u="none" strike="noStrike" kern="1200" baseline="0" dirty="0">
                <a:solidFill>
                  <a:schemeClr val="tx1"/>
                </a:solidFill>
                <a:latin typeface="+mn-lt"/>
                <a:ea typeface="+mn-ea"/>
                <a:cs typeface="+mn-cs"/>
              </a:rPr>
              <a:t>Tisk </a:t>
            </a:r>
            <a:r>
              <a:rPr lang="cs-CZ" sz="1200" b="0" i="0" u="none" strike="noStrike" kern="1200" baseline="0" dirty="0">
                <a:solidFill>
                  <a:schemeClr val="tx1"/>
                </a:solidFill>
                <a:latin typeface="+mn-lt"/>
                <a:ea typeface="+mn-ea"/>
                <a:cs typeface="+mn-cs"/>
              </a:rPr>
              <a:t>je vygenerován tiskový opis žádosti o podporu ve formátu </a:t>
            </a:r>
            <a:r>
              <a:rPr lang="cs-CZ" sz="1200" b="0" i="0" u="none" strike="noStrike" kern="1200" baseline="0" dirty="0" err="1">
                <a:solidFill>
                  <a:schemeClr val="tx1"/>
                </a:solidFill>
                <a:latin typeface="+mn-lt"/>
                <a:ea typeface="+mn-ea"/>
                <a:cs typeface="+mn-cs"/>
              </a:rPr>
              <a:t>pdf</a:t>
            </a:r>
            <a:r>
              <a:rPr lang="cs-CZ" sz="1200" b="0" i="0" u="none" strike="noStrike" kern="1200" baseline="0" dirty="0">
                <a:solidFill>
                  <a:schemeClr val="tx1"/>
                </a:solidFill>
                <a:latin typeface="+mn-lt"/>
                <a:ea typeface="+mn-ea"/>
                <a:cs typeface="+mn-cs"/>
              </a:rPr>
              <a:t>. </a:t>
            </a:r>
          </a:p>
          <a:p>
            <a:r>
              <a:rPr lang="cs-CZ" sz="1200" b="0" i="0" u="none" strike="noStrike" kern="1200" baseline="0" dirty="0">
                <a:solidFill>
                  <a:schemeClr val="tx1"/>
                </a:solidFill>
                <a:latin typeface="+mn-lt"/>
                <a:ea typeface="+mn-ea"/>
                <a:cs typeface="+mn-cs"/>
              </a:rPr>
              <a:t>Žádost o podporu z OPZ se předkládá pouze elektronicky v IS KP14+, na ŘO se žádná listinná forma žádosti nezasílá. </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51</a:t>
            </a:fld>
            <a:endParaRPr lang="cs-CZ" dirty="0"/>
          </a:p>
        </p:txBody>
      </p:sp>
    </p:spTree>
    <p:extLst>
      <p:ext uri="{BB962C8B-B14F-4D97-AF65-F5344CB8AC3E}">
        <p14:creationId xmlns:p14="http://schemas.microsoft.com/office/powerpoint/2010/main" val="41079443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Po finalizaci žádosti o podporu dochází v levém menu formuláře žádosti o podporu k aktivaci záložky </a:t>
            </a:r>
            <a:r>
              <a:rPr lang="cs-CZ" sz="1200" b="1" i="0" u="none" strike="noStrike" kern="1200" baseline="0" dirty="0">
                <a:solidFill>
                  <a:schemeClr val="tx1"/>
                </a:solidFill>
                <a:latin typeface="+mn-lt"/>
                <a:ea typeface="+mn-ea"/>
                <a:cs typeface="+mn-cs"/>
              </a:rPr>
              <a:t>Podpis žádosti. </a:t>
            </a:r>
          </a:p>
          <a:p>
            <a:endParaRPr lang="cs-CZ" sz="1200" b="1" i="0" u="none" strike="noStrike" kern="1200" baseline="0" dirty="0">
              <a:solidFill>
                <a:schemeClr val="tx1"/>
              </a:solidFill>
              <a:latin typeface="+mn-lt"/>
              <a:ea typeface="+mn-ea"/>
              <a:cs typeface="+mn-cs"/>
            </a:endParaRPr>
          </a:p>
          <a:p>
            <a:r>
              <a:rPr lang="cs-CZ" sz="1200" b="0" i="0" u="none" strike="noStrike" kern="1200" baseline="0" dirty="0">
                <a:solidFill>
                  <a:schemeClr val="tx1"/>
                </a:solidFill>
                <a:latin typeface="+mn-lt"/>
                <a:ea typeface="+mn-ea"/>
                <a:cs typeface="+mn-cs"/>
              </a:rPr>
              <a:t>Technicky mohou žádost podepisovat pouze ti uživatelé IS KP14+, kteří mají pro danou žádost o podporu přidělenu </a:t>
            </a:r>
            <a:r>
              <a:rPr lang="cs-CZ" sz="1200" b="1" i="0" u="none" strike="noStrike" kern="1200" baseline="0" dirty="0">
                <a:solidFill>
                  <a:schemeClr val="tx1"/>
                </a:solidFill>
                <a:latin typeface="+mn-lt"/>
                <a:ea typeface="+mn-ea"/>
                <a:cs typeface="+mn-cs"/>
              </a:rPr>
              <a:t>roli signatáře </a:t>
            </a:r>
            <a:r>
              <a:rPr lang="cs-CZ" sz="1200" b="0" i="0" u="none" strike="noStrike" kern="1200" baseline="0" dirty="0">
                <a:solidFill>
                  <a:schemeClr val="tx1"/>
                </a:solidFill>
                <a:latin typeface="+mn-lt"/>
                <a:ea typeface="+mn-ea"/>
                <a:cs typeface="+mn-cs"/>
              </a:rPr>
              <a:t>(blíže viz </a:t>
            </a:r>
            <a:r>
              <a:rPr lang="cs-CZ" sz="1200" b="0" i="0" u="none" strike="noStrike" kern="1200" baseline="0" dirty="0" err="1">
                <a:solidFill>
                  <a:schemeClr val="tx1"/>
                </a:solidFill>
                <a:latin typeface="+mn-lt"/>
                <a:ea typeface="+mn-ea"/>
                <a:cs typeface="+mn-cs"/>
              </a:rPr>
              <a:t>slide</a:t>
            </a:r>
            <a:r>
              <a:rPr lang="cs-CZ" sz="1200" b="0" i="0" u="none" strike="noStrike" kern="1200" baseline="0" dirty="0">
                <a:solidFill>
                  <a:schemeClr val="tx1"/>
                </a:solidFill>
                <a:latin typeface="+mn-lt"/>
                <a:ea typeface="+mn-ea"/>
                <a:cs typeface="+mn-cs"/>
              </a:rPr>
              <a:t>, kde je řešen přístup k žádosti/projektu). Pokud bylo v rámci datové oblasti „</a:t>
            </a:r>
            <a:r>
              <a:rPr lang="cs-CZ" sz="1200" b="1" i="0" u="none" strike="noStrike" kern="1200" baseline="0" dirty="0">
                <a:solidFill>
                  <a:schemeClr val="tx1"/>
                </a:solidFill>
                <a:latin typeface="+mn-lt"/>
                <a:ea typeface="+mn-ea"/>
                <a:cs typeface="+mn-cs"/>
              </a:rPr>
              <a:t>Přístup k projektu</a:t>
            </a:r>
            <a:r>
              <a:rPr lang="cs-CZ" sz="1200" b="0" i="0" u="none" strike="noStrike" kern="1200" baseline="0" dirty="0">
                <a:solidFill>
                  <a:schemeClr val="tx1"/>
                </a:solidFill>
                <a:latin typeface="+mn-lt"/>
                <a:ea typeface="+mn-ea"/>
                <a:cs typeface="+mn-cs"/>
              </a:rPr>
              <a:t>“ více signatářů a je určeno pořadí, v jakém mají žádost o podporu podepisovat, musí podepisování proběhnout v souladu s těmito zadanými údaji. Role signatáře ovšem nemusí být vždy přidělena statutárnímu zástupci, pokud je k žádosti připojena plná moc (či vnitřní předpis subjektu žadatele, který opravňuje určitou osobu k vystupování za subjekt žadatele vůči ŘO).</a:t>
            </a: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52</a:t>
            </a:fld>
            <a:endParaRPr lang="cs-CZ"/>
          </a:p>
        </p:txBody>
      </p:sp>
    </p:spTree>
    <p:extLst>
      <p:ext uri="{BB962C8B-B14F-4D97-AF65-F5344CB8AC3E}">
        <p14:creationId xmlns:p14="http://schemas.microsoft.com/office/powerpoint/2010/main" val="3924788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5</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b="0" i="0" u="none" strike="noStrike" kern="1200" baseline="0" dirty="0">
                <a:solidFill>
                  <a:schemeClr val="tx1"/>
                </a:solidFill>
                <a:latin typeface="+mn-lt"/>
                <a:ea typeface="+mn-ea"/>
                <a:cs typeface="+mn-cs"/>
              </a:rPr>
              <a:t>Po stisku ikony pečetě se zobrazí okno, v němž uživatel vybere certifikát pro podepisování, kterým disponuje, a také určí cestu k tomuto svému certifikátu (uloženému v nějakém souboru pro aplikaci IS KP14+ dostupném). Stiskem tlačítka Disk a následným výběrem příslušného souboru, připojí uživatel certifikát pro podpis žádosti o podporu. </a:t>
            </a:r>
            <a:r>
              <a:rPr lang="cs-CZ" sz="1200" b="1" i="0" u="none" strike="noStrike" kern="1200" baseline="0" dirty="0">
                <a:solidFill>
                  <a:schemeClr val="tx1"/>
                </a:solidFill>
                <a:latin typeface="+mn-lt"/>
                <a:ea typeface="+mn-ea"/>
                <a:cs typeface="+mn-cs"/>
              </a:rPr>
              <a:t>Viz následující </a:t>
            </a:r>
            <a:r>
              <a:rPr lang="cs-CZ" sz="1200" b="1" i="0" u="none" strike="noStrike" kern="1200" baseline="0" dirty="0" err="1">
                <a:solidFill>
                  <a:schemeClr val="tx1"/>
                </a:solidFill>
                <a:latin typeface="+mn-lt"/>
                <a:ea typeface="+mn-ea"/>
                <a:cs typeface="+mn-cs"/>
              </a:rPr>
              <a:t>slide</a:t>
            </a:r>
            <a:r>
              <a:rPr lang="cs-CZ" sz="1200" b="1" i="0" u="none" strike="noStrike" kern="1200" baseline="0" dirty="0">
                <a:solidFill>
                  <a:schemeClr val="tx1"/>
                </a:solidFill>
                <a:latin typeface="+mn-lt"/>
                <a:ea typeface="+mn-ea"/>
                <a:cs typeface="+mn-cs"/>
              </a:rPr>
              <a:t>.</a:t>
            </a:r>
            <a:endParaRPr lang="cs-CZ" b="1"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53</a:t>
            </a:fld>
            <a:endParaRPr lang="cs-CZ" dirty="0"/>
          </a:p>
        </p:txBody>
      </p:sp>
    </p:spTree>
    <p:extLst>
      <p:ext uri="{BB962C8B-B14F-4D97-AF65-F5344CB8AC3E}">
        <p14:creationId xmlns:p14="http://schemas.microsoft.com/office/powerpoint/2010/main" val="3059495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54</a:t>
            </a:fld>
            <a:endParaRPr lang="cs-CZ"/>
          </a:p>
        </p:txBody>
      </p:sp>
    </p:spTree>
    <p:extLst>
      <p:ext uri="{BB962C8B-B14F-4D97-AF65-F5344CB8AC3E}">
        <p14:creationId xmlns:p14="http://schemas.microsoft.com/office/powerpoint/2010/main" val="2410401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hangingPunct="0"/>
            <a:r>
              <a:rPr lang="cs-CZ" sz="1200" kern="1200" dirty="0">
                <a:solidFill>
                  <a:schemeClr val="tx1"/>
                </a:solidFill>
                <a:effectLst/>
                <a:latin typeface="+mn-lt"/>
                <a:ea typeface="+mn-ea"/>
                <a:cs typeface="+mn-cs"/>
              </a:rPr>
              <a:t>Musí existovat mechanismus pro posouzení dosažených výstupů a výsledků.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U indikátorů se setkáváme s dělením na: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a) Výstupy</a:t>
            </a:r>
            <a:r>
              <a:rPr lang="cs-CZ" sz="1200" kern="1200" dirty="0">
                <a:solidFill>
                  <a:schemeClr val="tx1"/>
                </a:solidFill>
                <a:effectLst/>
                <a:latin typeface="+mn-lt"/>
                <a:ea typeface="+mn-ea"/>
                <a:cs typeface="+mn-cs"/>
              </a:rPr>
              <a:t> – údaje o tom, co vzniklo přímo během realizace dané aktivity projektu (např. počet vytvořených pracovních míst), </a:t>
            </a:r>
            <a:r>
              <a:rPr lang="cs-CZ" sz="1200" b="1" kern="1200" dirty="0">
                <a:solidFill>
                  <a:schemeClr val="tx1"/>
                </a:solidFill>
                <a:effectLst/>
                <a:latin typeface="+mn-lt"/>
                <a:ea typeface="+mn-ea"/>
                <a:cs typeface="+mn-cs"/>
              </a:rPr>
              <a:t>závazné indikátory</a:t>
            </a:r>
            <a:r>
              <a:rPr lang="cs-CZ" sz="1200" kern="1200" dirty="0">
                <a:solidFill>
                  <a:schemeClr val="tx1"/>
                </a:solidFill>
                <a:effectLst/>
                <a:latin typeface="+mn-lt"/>
                <a:ea typeface="+mn-ea"/>
                <a:cs typeface="+mn-cs"/>
              </a:rPr>
              <a:t> – při nesplnění sankce, instrumentální = vyjadřující použití nástroje, vztahují se k výstupům z aktivit nebo instrumentálně nastaveným cílům, váží se k aktivitám, např. počet účastníků rekvalifikačního kurzu, počet nově vytvořených služeb.</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b) Výsledky</a:t>
            </a:r>
            <a:r>
              <a:rPr lang="cs-CZ" sz="1200" kern="1200" dirty="0">
                <a:solidFill>
                  <a:schemeClr val="tx1"/>
                </a:solidFill>
                <a:effectLst/>
                <a:latin typeface="+mn-lt"/>
                <a:ea typeface="+mn-ea"/>
                <a:cs typeface="+mn-cs"/>
              </a:rPr>
              <a:t> – údaje o tom, co vzniklo díky realizaci dané aktivity, ale co nebylo závislé pouze na realizátorovi projektu (např. počet osob, které získaly kvalifikaci – kromě úsilí realizátora projektu, který musí s klientem pracovat a vytvořit mu šanci na získání kvalifikace, je výsledek závislý také na úsilí klienta), </a:t>
            </a:r>
            <a:r>
              <a:rPr lang="cs-CZ" sz="1200" b="1" kern="1200" dirty="0">
                <a:solidFill>
                  <a:schemeClr val="tx1"/>
                </a:solidFill>
                <a:effectLst/>
                <a:latin typeface="+mn-lt"/>
                <a:ea typeface="+mn-ea"/>
                <a:cs typeface="+mn-cs"/>
              </a:rPr>
              <a:t>nejsou závazné, ale je nutné je vykazovat a sledovat</a:t>
            </a:r>
            <a:r>
              <a:rPr lang="cs-CZ" sz="1200" kern="1200" dirty="0">
                <a:solidFill>
                  <a:schemeClr val="tx1"/>
                </a:solidFill>
                <a:effectLst/>
                <a:latin typeface="+mn-lt"/>
                <a:ea typeface="+mn-ea"/>
                <a:cs typeface="+mn-cs"/>
              </a:rPr>
              <a:t>, ukazují míru změny, naplnění cíle, např. počet zaměstnaných osob, počet absolventů rekvalifikace, počet osob, využívajících novou službu.</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Rizika:</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V rámci přípravy projektu je dále nutné promýšlet veškerá možná rizika. Identifikujte především ta rizika pro průběh realizace, která nebudou způsobena vnějšími okolnostmi a která můžete alespoň částečně eliminovat či si připravit možné varianty řešení situace, kdyby se riziko naplnilo. Je potřeba zdůraznit, že žádný projekt není bez rizik.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Účelem je prokázat schopnost žadatele projekt zdárně realizovat i přes případné potíže a především připravenost těmto potížím předejít.</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Příklady možných rizik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nenaplnění počtu účastníků z cílové skupiny,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kvalifikovaného personálu pro zajištění realizace projektu,</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časové průtahy při realizaci (zejména u projektů, u kterých je realizace jedné aktivity podmíněna dokončením některé jiné aktivity),</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odstoupení partnera, resp. neplnění závazků partnera,</a:t>
            </a:r>
            <a:endParaRPr lang="cs-CZ" sz="1050" kern="1200" dirty="0">
              <a:solidFill>
                <a:schemeClr val="tx1"/>
              </a:solidFill>
              <a:effectLst/>
              <a:latin typeface="+mn-lt"/>
              <a:ea typeface="+mn-ea"/>
              <a:cs typeface="+mn-cs"/>
            </a:endParaRPr>
          </a:p>
          <a:p>
            <a:pPr lvl="0" hangingPunct="0"/>
            <a:r>
              <a:rPr lang="cs-CZ" sz="1200" kern="1200" dirty="0">
                <a:solidFill>
                  <a:schemeClr val="tx1"/>
                </a:solidFill>
                <a:effectLst/>
                <a:latin typeface="+mn-lt"/>
                <a:ea typeface="+mn-ea"/>
                <a:cs typeface="+mn-cs"/>
              </a:rPr>
              <a:t>- nedostatek financí.</a:t>
            </a:r>
            <a:endParaRPr lang="cs-CZ" sz="1050" kern="1200" dirty="0">
              <a:solidFill>
                <a:schemeClr val="tx1"/>
              </a:solidFill>
              <a:effectLst/>
              <a:latin typeface="+mn-lt"/>
              <a:ea typeface="+mn-ea"/>
              <a:cs typeface="+mn-cs"/>
            </a:endParaRPr>
          </a:p>
          <a:p>
            <a:pPr hangingPunct="0"/>
            <a:r>
              <a:rPr lang="cs-CZ" sz="1200"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hangingPunct="0"/>
            <a:r>
              <a:rPr lang="cs-CZ" sz="1200" b="1" kern="1200" dirty="0">
                <a:solidFill>
                  <a:schemeClr val="tx1"/>
                </a:solidFill>
                <a:effectLst/>
                <a:latin typeface="+mn-lt"/>
                <a:ea typeface="+mn-ea"/>
                <a:cs typeface="+mn-cs"/>
              </a:rPr>
              <a:t> </a:t>
            </a:r>
            <a:endParaRPr lang="cs-CZ" sz="1050" kern="1200" dirty="0">
              <a:solidFill>
                <a:schemeClr val="tx1"/>
              </a:solidFill>
              <a:effectLst/>
              <a:latin typeface="+mn-lt"/>
              <a:ea typeface="+mn-ea"/>
              <a:cs typeface="+mn-cs"/>
            </a:endParaRPr>
          </a:p>
          <a:p>
            <a:pPr lvl="0" hangingPunct="0"/>
            <a:endParaRPr lang="cs-CZ" sz="1200" kern="1200" dirty="0">
              <a:solidFill>
                <a:schemeClr val="tx1"/>
              </a:solidFill>
              <a:effectLst/>
              <a:latin typeface="+mn-lt"/>
              <a:ea typeface="+mn-ea"/>
              <a:cs typeface="+mn-cs"/>
            </a:endParaRPr>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6</a:t>
            </a:fld>
            <a:endParaRPr lang="cs-CZ"/>
          </a:p>
        </p:txBody>
      </p:sp>
    </p:spTree>
    <p:extLst>
      <p:ext uri="{BB962C8B-B14F-4D97-AF65-F5344CB8AC3E}">
        <p14:creationId xmlns:p14="http://schemas.microsoft.com/office/powerpoint/2010/main" val="708062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Nutné mít kvalifikovaný elektronický podpis (např. </a:t>
            </a:r>
            <a:r>
              <a:rPr lang="cs-CZ" sz="1200" b="0" i="0" u="none" strike="noStrike" kern="1200" baseline="0" dirty="0" err="1">
                <a:solidFill>
                  <a:schemeClr val="tx1"/>
                </a:solidFill>
                <a:latin typeface="+mn-lt"/>
                <a:ea typeface="+mn-ea"/>
                <a:cs typeface="+mn-cs"/>
              </a:rPr>
              <a:t>PostSignum</a:t>
            </a:r>
            <a:r>
              <a:rPr lang="cs-CZ" sz="1200" b="0" i="0" u="none" strike="noStrike" kern="1200" baseline="0" dirty="0">
                <a:solidFill>
                  <a:schemeClr val="tx1"/>
                </a:solidFill>
                <a:latin typeface="+mn-lt"/>
                <a:ea typeface="+mn-ea"/>
                <a:cs typeface="+mn-cs"/>
              </a:rPr>
              <a:t> České pošty) </a:t>
            </a:r>
            <a:r>
              <a:rPr lang="pl-PL" sz="1200" b="0" i="0" u="none" strike="noStrike" kern="1200" baseline="0" dirty="0">
                <a:solidFill>
                  <a:schemeClr val="tx1"/>
                </a:solidFill>
                <a:latin typeface="+mn-lt"/>
                <a:ea typeface="+mn-ea"/>
                <a:cs typeface="+mn-cs"/>
              </a:rPr>
              <a:t>- platnost certifikátu je 1 rok.</a:t>
            </a:r>
          </a:p>
          <a:p>
            <a:r>
              <a:rPr lang="cs-CZ" sz="1200" b="0" i="0" u="none" strike="noStrike" kern="1200" baseline="0" dirty="0">
                <a:solidFill>
                  <a:schemeClr val="tx1"/>
                </a:solidFill>
                <a:latin typeface="+mn-lt"/>
                <a:ea typeface="+mn-ea"/>
                <a:cs typeface="+mn-cs"/>
              </a:rPr>
              <a:t>Nutnost mít aktivní datovou schránku.</a:t>
            </a: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8</a:t>
            </a:fld>
            <a:endParaRPr lang="cs-CZ"/>
          </a:p>
        </p:txBody>
      </p:sp>
    </p:spTree>
    <p:extLst>
      <p:ext uri="{BB962C8B-B14F-4D97-AF65-F5344CB8AC3E}">
        <p14:creationId xmlns:p14="http://schemas.microsoft.com/office/powerpoint/2010/main" val="3304211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b="0" i="0" u="none" strike="noStrike" kern="1200" baseline="0" dirty="0">
                <a:solidFill>
                  <a:schemeClr val="tx1"/>
                </a:solidFill>
                <a:latin typeface="+mn-lt"/>
                <a:ea typeface="+mn-ea"/>
                <a:cs typeface="+mn-cs"/>
              </a:rPr>
              <a:t>Veškeré žádosti se zasílají jen v elektronické podobě prostřednictvím aplikace IS KP14+.</a:t>
            </a:r>
          </a:p>
          <a:p>
            <a:r>
              <a:rPr lang="cs-CZ" sz="1200" b="0" i="0" u="none" strike="noStrike" kern="1200" baseline="0" dirty="0">
                <a:solidFill>
                  <a:schemeClr val="tx1"/>
                </a:solidFill>
                <a:latin typeface="+mn-lt"/>
                <a:ea typeface="+mn-ea"/>
                <a:cs typeface="+mn-cs"/>
              </a:rPr>
              <a:t>Nevyžaduje instalaci do PC</a:t>
            </a:r>
          </a:p>
          <a:p>
            <a:r>
              <a:rPr lang="cs-CZ" sz="1200" b="0" i="0" u="none" strike="noStrike" kern="1200" baseline="0" dirty="0">
                <a:solidFill>
                  <a:schemeClr val="tx1"/>
                </a:solidFill>
                <a:latin typeface="+mn-lt"/>
                <a:ea typeface="+mn-ea"/>
                <a:cs typeface="+mn-cs"/>
              </a:rPr>
              <a:t>Postupovat podle Pokynů k vyplnění Žádosti o podporu </a:t>
            </a:r>
          </a:p>
          <a:p>
            <a:r>
              <a:rPr lang="cs-CZ" sz="1200" b="0" i="0" u="none" strike="noStrike" kern="1200" baseline="0" dirty="0">
                <a:solidFill>
                  <a:schemeClr val="tx1"/>
                </a:solidFill>
                <a:latin typeface="+mn-lt"/>
                <a:ea typeface="+mn-ea"/>
                <a:cs typeface="+mn-cs"/>
              </a:rPr>
              <a:t>Prostřednictvím IS KP14+ se předkládají také Zprávy o realizaci projektu</a:t>
            </a:r>
          </a:p>
          <a:p>
            <a:r>
              <a:rPr lang="cs-CZ" sz="1200" b="0" i="0" u="none" strike="noStrike" kern="1200" baseline="0" dirty="0">
                <a:solidFill>
                  <a:schemeClr val="tx1"/>
                </a:solidFill>
                <a:latin typeface="+mn-lt"/>
                <a:ea typeface="+mn-ea"/>
                <a:cs typeface="+mn-cs"/>
              </a:rPr>
              <a:t>  - do 30 pracovních dnů po ukončení každého monitorovacího období (zpravidla 6 měsíců)</a:t>
            </a:r>
          </a:p>
          <a:p>
            <a:endParaRPr lang="cs-CZ" sz="1200" b="0" i="0" u="none" strike="noStrike" kern="1200" baseline="0" dirty="0">
              <a:solidFill>
                <a:schemeClr val="tx1"/>
              </a:solidFill>
              <a:latin typeface="+mn-lt"/>
              <a:ea typeface="+mn-ea"/>
              <a:cs typeface="+mn-cs"/>
            </a:endParaRPr>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9</a:t>
            </a:fld>
            <a:endParaRPr lang="cs-CZ"/>
          </a:p>
        </p:txBody>
      </p:sp>
    </p:spTree>
    <p:extLst>
      <p:ext uri="{BB962C8B-B14F-4D97-AF65-F5344CB8AC3E}">
        <p14:creationId xmlns:p14="http://schemas.microsoft.com/office/powerpoint/2010/main" val="42803959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Prostředí</a:t>
            </a:r>
            <a:r>
              <a:rPr lang="cs-CZ" baseline="0" dirty="0"/>
              <a:t> </a:t>
            </a:r>
            <a:r>
              <a:rPr lang="cs-CZ" dirty="0"/>
              <a:t>MS2014+ má 2 části:</a:t>
            </a:r>
          </a:p>
          <a:p>
            <a:pPr lvl="1"/>
            <a:r>
              <a:rPr lang="cs-CZ" dirty="0"/>
              <a:t>1. Pro externí uživatele: IS KP14+ (do externích patří žadatelé/příjemci, externí hodnotitelé)</a:t>
            </a:r>
          </a:p>
          <a:p>
            <a:pPr lvl="1"/>
            <a:r>
              <a:rPr lang="cs-CZ" dirty="0"/>
              <a:t>2.</a:t>
            </a:r>
            <a:r>
              <a:rPr lang="cs-CZ" baseline="0" dirty="0"/>
              <a:t> </a:t>
            </a:r>
            <a:r>
              <a:rPr lang="cs-CZ" dirty="0"/>
              <a:t>Pro interní uživatele: CSSF14+ </a:t>
            </a:r>
          </a:p>
          <a:p>
            <a:r>
              <a:rPr lang="cs-CZ" dirty="0"/>
              <a:t>Do IS KP14+ se lze registrovat bez překážek, CSSF14+ je pouze pro absolventy školení - před přidělením přístupu MMR ověřuje vazbu osoby na daný OP</a:t>
            </a:r>
          </a:p>
          <a:p>
            <a:endParaRPr lang="cs-CZ" dirty="0"/>
          </a:p>
          <a:p>
            <a:r>
              <a:rPr lang="cs-CZ" dirty="0"/>
              <a:t>Pro oboje existují vždy:</a:t>
            </a:r>
          </a:p>
          <a:p>
            <a:pPr lvl="1"/>
            <a:r>
              <a:rPr lang="cs-CZ" dirty="0"/>
              <a:t>1. Ostré prostředí</a:t>
            </a:r>
          </a:p>
          <a:p>
            <a:pPr lvl="1"/>
            <a:r>
              <a:rPr lang="cs-CZ" dirty="0"/>
              <a:t>2. Referenční (mělo by kopírovat ostrou verzi, slouží pro simulaci ze strany ŘO aj.)</a:t>
            </a:r>
          </a:p>
          <a:p>
            <a:pPr lvl="1"/>
            <a:r>
              <a:rPr lang="cs-CZ" dirty="0"/>
              <a:t>3. Testovací (slouží k přípravě rozvoje – před nasazením na referenční a ostrou)</a:t>
            </a:r>
          </a:p>
          <a:p>
            <a:pPr lvl="1"/>
            <a:endParaRPr lang="cs-CZ" dirty="0"/>
          </a:p>
          <a:p>
            <a:pPr lvl="1"/>
            <a:r>
              <a:rPr lang="cs-CZ" dirty="0"/>
              <a:t>Registrace uživatelů IS KP14+</a:t>
            </a:r>
          </a:p>
          <a:p>
            <a:r>
              <a:rPr lang="cs-CZ" dirty="0"/>
              <a:t>Vyplnění: Jméno, Příjmení, Datum narození, E-mail, Telefon, Heslo </a:t>
            </a:r>
          </a:p>
          <a:p>
            <a:r>
              <a:rPr lang="cs-CZ" dirty="0"/>
              <a:t>Systém zašle kód na zadané telefonní číslo</a:t>
            </a:r>
          </a:p>
          <a:p>
            <a:r>
              <a:rPr lang="cs-CZ" dirty="0"/>
              <a:t>Po zadání kódu z SMS zprávy do registračního formuláře v IS KP14+ dochází k zaslání aktivačního linku na e-mail</a:t>
            </a:r>
          </a:p>
          <a:p>
            <a:r>
              <a:rPr lang="cs-CZ" dirty="0"/>
              <a:t>Po kliknutí na aktivační link zasílá systém na email uživatelské jméno (vychází z jména a příjmení)</a:t>
            </a:r>
          </a:p>
          <a:p>
            <a:pPr lvl="1"/>
            <a:endParaRPr lang="cs-CZ" dirty="0"/>
          </a:p>
          <a:p>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10</a:t>
            </a:fld>
            <a:endParaRPr lang="cs-CZ"/>
          </a:p>
        </p:txBody>
      </p:sp>
    </p:spTree>
    <p:extLst>
      <p:ext uri="{BB962C8B-B14F-4D97-AF65-F5344CB8AC3E}">
        <p14:creationId xmlns:p14="http://schemas.microsoft.com/office/powerpoint/2010/main" val="7299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cs-CZ" dirty="0"/>
          </a:p>
        </p:txBody>
      </p:sp>
      <p:sp>
        <p:nvSpPr>
          <p:cNvPr id="4" name="Zástupný symbol pro číslo snímku 3"/>
          <p:cNvSpPr>
            <a:spLocks noGrp="1"/>
          </p:cNvSpPr>
          <p:nvPr>
            <p:ph type="sldNum" sz="quarter" idx="10"/>
          </p:nvPr>
        </p:nvSpPr>
        <p:spPr/>
        <p:txBody>
          <a:bodyPr/>
          <a:lstStyle/>
          <a:p>
            <a:fld id="{53FB31FA-E905-4016-9D4B-970DF0C7EE08}" type="slidenum">
              <a:rPr lang="cs-CZ" smtClean="0"/>
              <a:pPr/>
              <a:t>11</a:t>
            </a:fld>
            <a:endParaRPr lang="cs-CZ"/>
          </a:p>
        </p:txBody>
      </p:sp>
    </p:spTree>
    <p:extLst>
      <p:ext uri="{BB962C8B-B14F-4D97-AF65-F5344CB8AC3E}">
        <p14:creationId xmlns:p14="http://schemas.microsoft.com/office/powerpoint/2010/main" val="3587194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6" name="Zástupný symbol pro datum 5"/>
          <p:cNvSpPr>
            <a:spLocks noGrp="1"/>
          </p:cNvSpPr>
          <p:nvPr>
            <p:ph type="dt" sz="half" idx="10"/>
          </p:nvPr>
        </p:nvSpPr>
        <p:spPr/>
        <p:txBody>
          <a:bodyPr/>
          <a:lstStyle/>
          <a:p>
            <a:endParaRPr lang="cs-CZ" dirty="0"/>
          </a:p>
        </p:txBody>
      </p:sp>
      <p:sp>
        <p:nvSpPr>
          <p:cNvPr id="7" name="Zástupný symbol pro zápatí 6"/>
          <p:cNvSpPr>
            <a:spLocks noGrp="1"/>
          </p:cNvSpPr>
          <p:nvPr>
            <p:ph type="ftr" sz="quarter" idx="11"/>
          </p:nvPr>
        </p:nvSpPr>
        <p:spPr/>
        <p:txBody>
          <a:bodyPr/>
          <a:lstStyle/>
          <a:p>
            <a:endParaRPr lang="cs-CZ" dirty="0"/>
          </a:p>
        </p:txBody>
      </p:sp>
      <p:sp>
        <p:nvSpPr>
          <p:cNvPr id="8" name="Zástupný symbol pro číslo snímku 7"/>
          <p:cNvSpPr>
            <a:spLocks noGrp="1"/>
          </p:cNvSpPr>
          <p:nvPr>
            <p:ph type="sldNum" sz="quarter" idx="12"/>
          </p:nvPr>
        </p:nvSpPr>
        <p:spPr/>
        <p:txBody>
          <a:bodyPr/>
          <a:lstStyle/>
          <a:p>
            <a:fld id="{479BF083-4774-43B1-9AB0-5CC1AC5DD8EE}" type="slidenum">
              <a:rPr lang="cs-CZ" smtClean="0"/>
              <a:pPr/>
              <a:t>‹#›</a:t>
            </a:fld>
            <a:endParaRPr lang="cs-CZ" dirty="0"/>
          </a:p>
        </p:txBody>
      </p:sp>
      <p:sp>
        <p:nvSpPr>
          <p:cNvPr id="10" name="Obdélník 9"/>
          <p:cNvSpPr/>
          <p:nvPr userDrawn="1"/>
        </p:nvSpPr>
        <p:spPr>
          <a:xfrm>
            <a:off x="0" y="0"/>
            <a:ext cx="9144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1224000"/>
          </a:xfrm>
        </p:spPr>
        <p:txBody>
          <a:bodyPr anchor="t" anchorCtr="0"/>
          <a:lstStyle>
            <a:lvl1pPr>
              <a:defRPr sz="4000">
                <a:solidFill>
                  <a:schemeClr val="accent1"/>
                </a:solidFill>
              </a:defRPr>
            </a:lvl1pPr>
          </a:lstStyle>
          <a:p>
            <a:r>
              <a:rPr lang="cs-CZ"/>
              <a:t>Kliknutím lze upravit styl.</a:t>
            </a:r>
            <a:endParaRPr lang="cs-CZ" dirty="0"/>
          </a:p>
        </p:txBody>
      </p:sp>
      <p:sp>
        <p:nvSpPr>
          <p:cNvPr id="13" name="Zástupný symbol pro text 12"/>
          <p:cNvSpPr>
            <a:spLocks noGrp="1"/>
          </p:cNvSpPr>
          <p:nvPr>
            <p:ph type="body" sz="quarter" idx="13" hasCustomPrompt="1"/>
          </p:nvPr>
        </p:nvSpPr>
        <p:spPr>
          <a:xfrm>
            <a:off x="1511299" y="40896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jméno</a:t>
            </a:r>
          </a:p>
        </p:txBody>
      </p:sp>
      <p:sp>
        <p:nvSpPr>
          <p:cNvPr id="15" name="Zástupný symbol pro text 14"/>
          <p:cNvSpPr>
            <a:spLocks noGrp="1"/>
          </p:cNvSpPr>
          <p:nvPr>
            <p:ph type="body" sz="quarter" idx="14" hasCustomPrompt="1"/>
          </p:nvPr>
        </p:nvSpPr>
        <p:spPr>
          <a:xfrm>
            <a:off x="1512000" y="4885200"/>
            <a:ext cx="7272000" cy="540000"/>
          </a:xfrm>
        </p:spPr>
        <p:txBody>
          <a:bodyPr lIns="36000" tIns="0" rIns="36000" bIns="0" anchor="ctr" anchorCtr="0"/>
          <a:lstStyle>
            <a:lvl1pPr marL="0" indent="0">
              <a:lnSpc>
                <a:spcPct val="100000"/>
              </a:lnSpc>
              <a:spcBef>
                <a:spcPts val="0"/>
              </a:spcBef>
              <a:spcAft>
                <a:spcPts val="0"/>
              </a:spcAft>
              <a:buFontTx/>
              <a:buNone/>
              <a:defRPr sz="3200" baseline="0">
                <a:solidFill>
                  <a:schemeClr val="accent1"/>
                </a:solidFill>
              </a:defRPr>
            </a:lvl1pPr>
          </a:lstStyle>
          <a:p>
            <a:pPr lvl="0"/>
            <a:r>
              <a:rPr lang="cs-CZ" dirty="0"/>
              <a:t>Kliknutím vložíte datum a místo</a:t>
            </a:r>
          </a:p>
        </p:txBody>
      </p:sp>
      <p:sp>
        <p:nvSpPr>
          <p:cNvPr id="5"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14" name="Zástupný symbol pro obrázek 4"/>
          <p:cNvSpPr>
            <a:spLocks noGrp="1" noChangeAspect="1"/>
          </p:cNvSpPr>
          <p:nvPr>
            <p:ph type="pic" sz="quarter" idx="16"/>
          </p:nvPr>
        </p:nvSpPr>
        <p:spPr>
          <a:xfrm>
            <a:off x="846000" y="4089600"/>
            <a:ext cx="540000" cy="540000"/>
          </a:xfrm>
        </p:spPr>
        <p:txBody>
          <a:bodyPr wrap="none" anchor="ctr" anchorCtr="1"/>
          <a:lstStyle>
            <a:lvl1pPr marL="0" indent="0">
              <a:buFontTx/>
              <a:buNone/>
              <a:defRPr sz="600"/>
            </a:lvl1pPr>
          </a:lstStyle>
          <a:p>
            <a:r>
              <a:rPr lang="cs-CZ" dirty="0"/>
              <a:t>Kliknutím na ikonu přidáte obrázek.</a:t>
            </a:r>
          </a:p>
        </p:txBody>
      </p:sp>
      <p:sp>
        <p:nvSpPr>
          <p:cNvPr id="16" name="Zástupný symbol pro obrázek 4"/>
          <p:cNvSpPr>
            <a:spLocks noGrp="1" noChangeAspect="1"/>
          </p:cNvSpPr>
          <p:nvPr>
            <p:ph type="pic" sz="quarter" idx="17"/>
          </p:nvPr>
        </p:nvSpPr>
        <p:spPr>
          <a:xfrm>
            <a:off x="846000" y="4885200"/>
            <a:ext cx="540000" cy="540000"/>
          </a:xfrm>
        </p:spPr>
        <p:txBody>
          <a:bodyPr wrap="none" anchor="ctr" anchorCtr="1"/>
          <a:lstStyle>
            <a:lvl1pPr marL="0" indent="0">
              <a:buFontTx/>
              <a:buNone/>
              <a:defRPr sz="600"/>
            </a:lvl1pPr>
          </a:lstStyle>
          <a:p>
            <a:r>
              <a:rPr lang="cs-CZ" dirty="0"/>
              <a:t>Kliknutím na ikonu přidáte obrázek.</a:t>
            </a:r>
          </a:p>
        </p:txBody>
      </p:sp>
      <p:sp>
        <p:nvSpPr>
          <p:cNvPr id="20" name="Obdélník 19"/>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2" name="Obrázek 1"/>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8" name="Přímá spojnice 17"/>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81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abulka nebo graf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2412000"/>
            <a:ext cx="8064000" cy="3744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text 5"/>
          <p:cNvSpPr>
            <a:spLocks noGrp="1"/>
          </p:cNvSpPr>
          <p:nvPr>
            <p:ph type="body" sz="quarter" idx="13"/>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8" name="Zástupný symbol pro text 5"/>
          <p:cNvSpPr>
            <a:spLocks noGrp="1"/>
          </p:cNvSpPr>
          <p:nvPr>
            <p:ph type="body" sz="quarter" idx="14"/>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Tree>
    <p:extLst>
      <p:ext uri="{BB962C8B-B14F-4D97-AF65-F5344CB8AC3E}">
        <p14:creationId xmlns:p14="http://schemas.microsoft.com/office/powerpoint/2010/main" val="14793793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Kliknutím lze upravit styl předlohy.</a:t>
            </a:r>
          </a:p>
        </p:txBody>
      </p:sp>
      <p:sp>
        <p:nvSpPr>
          <p:cNvPr id="4" name="Rectangle 4"/>
          <p:cNvSpPr>
            <a:spLocks noGrp="1" noChangeArrowheads="1"/>
          </p:cNvSpPr>
          <p:nvPr>
            <p:ph type="dt" sz="half" idx="10"/>
          </p:nvPr>
        </p:nvSpPr>
        <p:spPr>
          <a:ln/>
        </p:spPr>
        <p:txBody>
          <a:bodyPr/>
          <a:lstStyle>
            <a:lvl1pPr>
              <a:defRPr/>
            </a:lvl1pPr>
          </a:lstStyle>
          <a:p>
            <a:pPr>
              <a:defRPr/>
            </a:pPr>
            <a:fld id="{CA03926C-A75F-451F-BF1A-A50252FF36C3}" type="datetimeFigureOut">
              <a:rPr lang="cs-CZ"/>
              <a:pPr>
                <a:defRPr/>
              </a:pPr>
              <a:t>14.03.2018</a:t>
            </a:fld>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7DFC8E2B-90E5-49AA-BD61-10BC7CA3BE8F}" type="slidenum">
              <a:rPr lang="cs-CZ"/>
              <a:pPr>
                <a:defRPr/>
              </a:pPr>
              <a:t>‹#›</a:t>
            </a:fld>
            <a:endParaRPr lang="cs-CZ"/>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Jeden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812855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obsah 2"/>
          <p:cNvSpPr>
            <a:spLocks noGrp="1"/>
          </p:cNvSpPr>
          <p:nvPr>
            <p:ph idx="10"/>
          </p:nvPr>
        </p:nvSpPr>
        <p:spPr>
          <a:xfrm>
            <a:off x="4644000" y="1800000"/>
            <a:ext cx="3960000" cy="4320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13621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va obsahy nad sebou">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2"/>
          <p:cNvSpPr>
            <a:spLocks noGrp="1"/>
          </p:cNvSpPr>
          <p:nvPr>
            <p:ph idx="10"/>
          </p:nvPr>
        </p:nvSpPr>
        <p:spPr>
          <a:xfrm>
            <a:off x="540000" y="4032000"/>
            <a:ext cx="8064000" cy="2088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1"/>
          </p:nvPr>
        </p:nvSpPr>
        <p:spPr/>
        <p:txBody>
          <a:bodyPr/>
          <a:lstStyle/>
          <a:p>
            <a:endParaRPr lang="cs-CZ" dirty="0"/>
          </a:p>
        </p:txBody>
      </p:sp>
      <p:sp>
        <p:nvSpPr>
          <p:cNvPr id="6" name="Zástupný symbol pro zápatí 5"/>
          <p:cNvSpPr>
            <a:spLocks noGrp="1"/>
          </p:cNvSpPr>
          <p:nvPr>
            <p:ph type="ftr" sz="quarter" idx="12"/>
          </p:nvPr>
        </p:nvSpPr>
        <p:spPr/>
        <p:txBody>
          <a:bodyPr/>
          <a:lstStyle/>
          <a:p>
            <a:endParaRPr lang="cs-CZ" dirty="0"/>
          </a:p>
        </p:txBody>
      </p:sp>
      <p:sp>
        <p:nvSpPr>
          <p:cNvPr id="7" name="Zástupný symbol pro číslo snímku 6"/>
          <p:cNvSpPr>
            <a:spLocks noGrp="1"/>
          </p:cNvSpPr>
          <p:nvPr>
            <p:ph type="sldNum" sz="quarter" idx="13"/>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693027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abulka nebo graf">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4" name="Zástupný symbol pro obsah 2"/>
          <p:cNvSpPr>
            <a:spLocks noGrp="1"/>
          </p:cNvSpPr>
          <p:nvPr>
            <p:ph idx="10"/>
          </p:nvPr>
        </p:nvSpPr>
        <p:spPr>
          <a:xfrm>
            <a:off x="540000" y="2412000"/>
            <a:ext cx="8064000" cy="37440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text 5"/>
          <p:cNvSpPr>
            <a:spLocks noGrp="1"/>
          </p:cNvSpPr>
          <p:nvPr>
            <p:ph type="body" sz="quarter" idx="11"/>
          </p:nvPr>
        </p:nvSpPr>
        <p:spPr>
          <a:xfrm>
            <a:off x="540000" y="1440000"/>
            <a:ext cx="8064000" cy="360000"/>
          </a:xfrm>
        </p:spPr>
        <p:txBody>
          <a:bodyPr/>
          <a:lstStyle>
            <a:lvl1pPr marL="0" indent="0">
              <a:buFontTx/>
              <a:buNone/>
              <a:defRPr b="1">
                <a:solidFill>
                  <a:schemeClr val="accent2"/>
                </a:solidFill>
              </a:defRPr>
            </a:lvl1pPr>
          </a:lstStyle>
          <a:p>
            <a:pPr lvl="0"/>
            <a:r>
              <a:rPr lang="cs-CZ"/>
              <a:t>Kliknutím lze upravit styly předlohy textu.</a:t>
            </a:r>
          </a:p>
        </p:txBody>
      </p:sp>
      <p:sp>
        <p:nvSpPr>
          <p:cNvPr id="7" name="Zástupný symbol pro text 5"/>
          <p:cNvSpPr>
            <a:spLocks noGrp="1"/>
          </p:cNvSpPr>
          <p:nvPr>
            <p:ph type="body" sz="quarter" idx="12"/>
          </p:nvPr>
        </p:nvSpPr>
        <p:spPr>
          <a:xfrm>
            <a:off x="540000" y="1836000"/>
            <a:ext cx="8064000" cy="432000"/>
          </a:xfrm>
        </p:spPr>
        <p:txBody>
          <a:bodyPr/>
          <a:lstStyle>
            <a:lvl1pPr marL="0" indent="0">
              <a:lnSpc>
                <a:spcPts val="1600"/>
              </a:lnSpc>
              <a:spcBef>
                <a:spcPts val="0"/>
              </a:spcBef>
              <a:spcAft>
                <a:spcPts val="0"/>
              </a:spcAft>
              <a:buFontTx/>
              <a:buNone/>
              <a:defRPr sz="1400">
                <a:solidFill>
                  <a:schemeClr val="accent1"/>
                </a:solidFill>
              </a:defRPr>
            </a:lvl1pPr>
          </a:lstStyle>
          <a:p>
            <a:pPr lvl="0"/>
            <a:r>
              <a:rPr lang="cs-CZ"/>
              <a:t>Kliknutím lze upravit styly předlohy textu.</a:t>
            </a:r>
          </a:p>
        </p:txBody>
      </p:sp>
      <p:sp>
        <p:nvSpPr>
          <p:cNvPr id="3" name="Zástupný symbol pro datum 2"/>
          <p:cNvSpPr>
            <a:spLocks noGrp="1"/>
          </p:cNvSpPr>
          <p:nvPr>
            <p:ph type="dt" sz="half" idx="13"/>
          </p:nvPr>
        </p:nvSpPr>
        <p:spPr/>
        <p:txBody>
          <a:bodyPr/>
          <a:lstStyle/>
          <a:p>
            <a:endParaRPr lang="cs-CZ" dirty="0"/>
          </a:p>
        </p:txBody>
      </p:sp>
      <p:sp>
        <p:nvSpPr>
          <p:cNvPr id="5" name="Zástupný symbol pro zápatí 4"/>
          <p:cNvSpPr>
            <a:spLocks noGrp="1"/>
          </p:cNvSpPr>
          <p:nvPr>
            <p:ph type="ftr" sz="quarter" idx="14"/>
          </p:nvPr>
        </p:nvSpPr>
        <p:spPr/>
        <p:txBody>
          <a:bodyPr/>
          <a:lstStyle/>
          <a:p>
            <a:endParaRPr lang="cs-CZ" dirty="0"/>
          </a:p>
        </p:txBody>
      </p:sp>
      <p:sp>
        <p:nvSpPr>
          <p:cNvPr id="8" name="Zástupný symbol pro číslo snímku 7"/>
          <p:cNvSpPr>
            <a:spLocks noGrp="1"/>
          </p:cNvSpPr>
          <p:nvPr>
            <p:ph type="sldNum" sz="quarter" idx="15"/>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3449879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Předěl">
    <p:spTree>
      <p:nvGrpSpPr>
        <p:cNvPr id="1" name=""/>
        <p:cNvGrpSpPr/>
        <p:nvPr/>
      </p:nvGrpSpPr>
      <p:grpSpPr>
        <a:xfrm>
          <a:off x="0" y="0"/>
          <a:ext cx="0" cy="0"/>
          <a:chOff x="0" y="0"/>
          <a:chExt cx="0" cy="0"/>
        </a:xfrm>
      </p:grpSpPr>
      <p:sp>
        <p:nvSpPr>
          <p:cNvPr id="10" name="Obdélník 9"/>
          <p:cNvSpPr/>
          <p:nvPr userDrawn="1"/>
        </p:nvSpPr>
        <p:spPr>
          <a:xfrm>
            <a:off x="0" y="0"/>
            <a:ext cx="9144000" cy="67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 name="Nadpis 10"/>
          <p:cNvSpPr>
            <a:spLocks noGrp="1"/>
          </p:cNvSpPr>
          <p:nvPr>
            <p:ph type="title"/>
          </p:nvPr>
        </p:nvSpPr>
        <p:spPr>
          <a:xfrm>
            <a:off x="1512000" y="2610000"/>
            <a:ext cx="7272000" cy="3240000"/>
          </a:xfrm>
        </p:spPr>
        <p:txBody>
          <a:bodyPr anchor="t" anchorCtr="0"/>
          <a:lstStyle>
            <a:lvl1pPr>
              <a:defRPr sz="4000">
                <a:solidFill>
                  <a:schemeClr val="accent1"/>
                </a:solidFill>
              </a:defRPr>
            </a:lvl1pPr>
          </a:lstStyle>
          <a:p>
            <a:r>
              <a:rPr lang="cs-CZ"/>
              <a:t>Kliknutím lze upravit styl.</a:t>
            </a:r>
            <a:endParaRPr lang="cs-CZ" dirty="0"/>
          </a:p>
        </p:txBody>
      </p:sp>
      <p:sp>
        <p:nvSpPr>
          <p:cNvPr id="9" name="Zástupný symbol pro obrázek 4"/>
          <p:cNvSpPr>
            <a:spLocks noGrp="1" noChangeAspect="1"/>
          </p:cNvSpPr>
          <p:nvPr>
            <p:ph type="pic" sz="quarter" idx="15"/>
          </p:nvPr>
        </p:nvSpPr>
        <p:spPr>
          <a:xfrm>
            <a:off x="846000" y="2636837"/>
            <a:ext cx="540000" cy="540000"/>
          </a:xfrm>
        </p:spPr>
        <p:txBody>
          <a:bodyPr wrap="none" anchor="ctr" anchorCtr="1"/>
          <a:lstStyle>
            <a:lvl1pPr marL="0" indent="0">
              <a:buFontTx/>
              <a:buNone/>
              <a:defRPr sz="600"/>
            </a:lvl1pPr>
          </a:lstStyle>
          <a:p>
            <a:r>
              <a:rPr lang="cs-CZ" dirty="0"/>
              <a:t>Kliknutím na ikonu přidáte obrázek.</a:t>
            </a:r>
          </a:p>
        </p:txBody>
      </p:sp>
      <p:sp>
        <p:nvSpPr>
          <p:cNvPr id="7" name="Obdélník 6"/>
          <p:cNvSpPr/>
          <p:nvPr userDrawn="1"/>
        </p:nvSpPr>
        <p:spPr>
          <a:xfrm>
            <a:off x="0" y="0"/>
            <a:ext cx="9144000" cy="1335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pic>
        <p:nvPicPr>
          <p:cNvPr id="8" name="Obrázek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395536" y="202406"/>
            <a:ext cx="3952627" cy="792957"/>
          </a:xfrm>
          <a:prstGeom prst="rect">
            <a:avLst/>
          </a:prstGeom>
        </p:spPr>
      </p:pic>
      <p:cxnSp>
        <p:nvCxnSpPr>
          <p:cNvPr id="12" name="Přímá spojnice 11"/>
          <p:cNvCxnSpPr/>
          <p:nvPr userDrawn="1"/>
        </p:nvCxnSpPr>
        <p:spPr>
          <a:xfrm>
            <a:off x="395536" y="1137600"/>
            <a:ext cx="835292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253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Jeden obsah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Tree>
    <p:extLst>
      <p:ext uri="{BB962C8B-B14F-4D97-AF65-F5344CB8AC3E}">
        <p14:creationId xmlns:p14="http://schemas.microsoft.com/office/powerpoint/2010/main" val="14538531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va obsahy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7" name="Zástupný symbol pro obsah 2"/>
          <p:cNvSpPr>
            <a:spLocks noGrp="1"/>
          </p:cNvSpPr>
          <p:nvPr>
            <p:ph idx="13"/>
          </p:nvPr>
        </p:nvSpPr>
        <p:spPr>
          <a:xfrm>
            <a:off x="4644000" y="1800000"/>
            <a:ext cx="3960000" cy="4320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901346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va obsahy nad sebou (trojúh. odrážk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a:xfrm>
            <a:off x="540000" y="1800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
        <p:nvSpPr>
          <p:cNvPr id="4" name="Zástupný symbol pro datum 3"/>
          <p:cNvSpPr>
            <a:spLocks noGrp="1"/>
          </p:cNvSpPr>
          <p:nvPr>
            <p:ph type="dt" sz="half" idx="10"/>
          </p:nvPr>
        </p:nvSpPr>
        <p:spPr/>
        <p:txBody>
          <a:bodyPr/>
          <a:lstStyle/>
          <a:p>
            <a:endParaRPr lang="cs-CZ" dirty="0"/>
          </a:p>
        </p:txBody>
      </p:sp>
      <p:sp>
        <p:nvSpPr>
          <p:cNvPr id="5" name="Zástupný symbol pro zápatí 4"/>
          <p:cNvSpPr>
            <a:spLocks noGrp="1"/>
          </p:cNvSpPr>
          <p:nvPr>
            <p:ph type="ftr" sz="quarter" idx="11"/>
          </p:nvPr>
        </p:nvSpPr>
        <p:spPr/>
        <p:txBody>
          <a:bodyPr/>
          <a:lstStyle/>
          <a:p>
            <a:endParaRPr lang="cs-CZ" dirty="0"/>
          </a:p>
        </p:txBody>
      </p:sp>
      <p:sp>
        <p:nvSpPr>
          <p:cNvPr id="6" name="Zástupný symbol pro číslo snímku 5"/>
          <p:cNvSpPr>
            <a:spLocks noGrp="1"/>
          </p:cNvSpPr>
          <p:nvPr>
            <p:ph type="sldNum" sz="quarter" idx="12"/>
          </p:nvPr>
        </p:nvSpPr>
        <p:spPr/>
        <p:txBody>
          <a:bodyPr/>
          <a:lstStyle/>
          <a:p>
            <a:fld id="{479BF083-4774-43B1-9AB0-5CC1AC5DD8EE}" type="slidenum">
              <a:rPr lang="cs-CZ" smtClean="0"/>
              <a:pPr/>
              <a:t>‹#›</a:t>
            </a:fld>
            <a:endParaRPr lang="cs-CZ" dirty="0"/>
          </a:p>
        </p:txBody>
      </p:sp>
      <p:sp>
        <p:nvSpPr>
          <p:cNvPr id="8" name="Zástupný symbol pro obsah 2"/>
          <p:cNvSpPr>
            <a:spLocks noGrp="1"/>
          </p:cNvSpPr>
          <p:nvPr>
            <p:ph idx="13"/>
          </p:nvPr>
        </p:nvSpPr>
        <p:spPr>
          <a:xfrm>
            <a:off x="540000" y="4032000"/>
            <a:ext cx="8064000" cy="2088000"/>
          </a:xfrm>
        </p:spPr>
        <p:txBody>
          <a:bodyPr/>
          <a:lstStyle>
            <a:lvl1pPr marL="432000" indent="-432000">
              <a:buFont typeface="Wingdings 3" panose="05040102010807070707" pitchFamily="18" charset="2"/>
              <a:buChar char=""/>
              <a:defRPr/>
            </a:lvl1pPr>
            <a:lvl2pPr marL="666000" indent="-252000">
              <a:buFont typeface="Wingdings 3" panose="05040102010807070707" pitchFamily="18" charset="2"/>
              <a:buChar char=""/>
              <a:defRPr/>
            </a:lvl2pPr>
            <a:lvl3pPr marL="918000" indent="-252000">
              <a:buFont typeface="Wingdings 3" panose="05040102010807070707" pitchFamily="18" charset="2"/>
              <a:buChar char=""/>
              <a:defRPr/>
            </a:lvl3pPr>
            <a:lvl4pPr marL="1170000" indent="-252000">
              <a:buFont typeface="Wingdings 3" panose="05040102010807070707" pitchFamily="18" charset="2"/>
              <a:buChar char=""/>
              <a:defRPr/>
            </a:lvl4pPr>
            <a:lvl5pPr marL="1422000" indent="-252000">
              <a:buFont typeface="Wingdings 3" panose="05040102010807070707" pitchFamily="18" charset="2"/>
              <a:buChar char=""/>
              <a:defRPr/>
            </a:lvl5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cs-CZ" dirty="0"/>
          </a:p>
        </p:txBody>
      </p:sp>
    </p:spTree>
    <p:extLst>
      <p:ext uri="{BB962C8B-B14F-4D97-AF65-F5344CB8AC3E}">
        <p14:creationId xmlns:p14="http://schemas.microsoft.com/office/powerpoint/2010/main" val="2861415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Obdélník 14"/>
          <p:cNvSpPr/>
          <p:nvPr/>
        </p:nvSpPr>
        <p:spPr>
          <a:xfrm>
            <a:off x="0" y="1080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2"/>
              </a:solidFill>
            </a:endParaRPr>
          </a:p>
        </p:txBody>
      </p:sp>
      <p:sp>
        <p:nvSpPr>
          <p:cNvPr id="7" name="Obdélník 6"/>
          <p:cNvSpPr/>
          <p:nvPr/>
        </p:nvSpPr>
        <p:spPr>
          <a:xfrm>
            <a:off x="0" y="0"/>
            <a:ext cx="9144000" cy="108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Zástupný symbol pro nadpis 1"/>
          <p:cNvSpPr>
            <a:spLocks noGrp="1"/>
          </p:cNvSpPr>
          <p:nvPr>
            <p:ph type="title"/>
          </p:nvPr>
        </p:nvSpPr>
        <p:spPr>
          <a:xfrm>
            <a:off x="360000" y="0"/>
            <a:ext cx="8424000" cy="1080000"/>
          </a:xfrm>
          <a:prstGeom prst="rect">
            <a:avLst/>
          </a:prstGeom>
        </p:spPr>
        <p:txBody>
          <a:bodyPr vert="horz" lIns="36000" tIns="0" rIns="36000" bIns="0" rtlCol="0" anchor="ctr" anchorCtr="0">
            <a:noAutofit/>
          </a:bodyPr>
          <a:lstStyle/>
          <a:p>
            <a:r>
              <a:rPr lang="cs-CZ" dirty="0"/>
              <a:t>Kliknutím lze upravit styl.</a:t>
            </a:r>
          </a:p>
        </p:txBody>
      </p:sp>
      <p:sp>
        <p:nvSpPr>
          <p:cNvPr id="3" name="Zástupný symbol pro text 2"/>
          <p:cNvSpPr>
            <a:spLocks noGrp="1"/>
          </p:cNvSpPr>
          <p:nvPr>
            <p:ph type="body" idx="1"/>
          </p:nvPr>
        </p:nvSpPr>
        <p:spPr>
          <a:xfrm>
            <a:off x="540000" y="1800000"/>
            <a:ext cx="8064000" cy="4320000"/>
          </a:xfrm>
          <a:prstGeom prst="rect">
            <a:avLst/>
          </a:prstGeom>
        </p:spPr>
        <p:txBody>
          <a:bodyPr vert="horz" lIns="0" tIns="0" rIns="0" bIns="0" rtlCol="0">
            <a:noAutofit/>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p>
        </p:txBody>
      </p:sp>
      <p:sp>
        <p:nvSpPr>
          <p:cNvPr id="4" name="Zástupný symbol pro datum 3"/>
          <p:cNvSpPr>
            <a:spLocks noGrp="1"/>
          </p:cNvSpPr>
          <p:nvPr>
            <p:ph type="dt" sz="half" idx="2"/>
          </p:nvPr>
        </p:nvSpPr>
        <p:spPr>
          <a:xfrm>
            <a:off x="540000" y="6516000"/>
            <a:ext cx="1116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5" name="Zástupný symbol pro zápatí 4"/>
          <p:cNvSpPr>
            <a:spLocks noGrp="1"/>
          </p:cNvSpPr>
          <p:nvPr>
            <p:ph type="ftr" sz="quarter" idx="3"/>
          </p:nvPr>
        </p:nvSpPr>
        <p:spPr>
          <a:xfrm>
            <a:off x="1692000" y="6516000"/>
            <a:ext cx="6912000" cy="180000"/>
          </a:xfrm>
          <a:prstGeom prst="rect">
            <a:avLst/>
          </a:prstGeom>
        </p:spPr>
        <p:txBody>
          <a:bodyPr vert="horz" lIns="0" tIns="0" rIns="0" bIns="0" rtlCol="0" anchor="ctr"/>
          <a:lstStyle>
            <a:lvl1pPr algn="l">
              <a:defRPr sz="1050">
                <a:solidFill>
                  <a:schemeClr val="tx1"/>
                </a:solidFill>
              </a:defRPr>
            </a:lvl1pPr>
          </a:lstStyle>
          <a:p>
            <a:endParaRPr lang="cs-CZ" dirty="0"/>
          </a:p>
        </p:txBody>
      </p:sp>
      <p:sp>
        <p:nvSpPr>
          <p:cNvPr id="6" name="Zástupný symbol pro číslo snímku 5"/>
          <p:cNvSpPr>
            <a:spLocks noGrp="1"/>
          </p:cNvSpPr>
          <p:nvPr>
            <p:ph type="sldNum" sz="quarter" idx="4"/>
          </p:nvPr>
        </p:nvSpPr>
        <p:spPr>
          <a:xfrm>
            <a:off x="8640000" y="6516000"/>
            <a:ext cx="468000" cy="180000"/>
          </a:xfrm>
          <a:prstGeom prst="rect">
            <a:avLst/>
          </a:prstGeom>
        </p:spPr>
        <p:txBody>
          <a:bodyPr vert="horz" lIns="0" tIns="0" rIns="0" bIns="0" rtlCol="0" anchor="ctr"/>
          <a:lstStyle>
            <a:lvl1pPr algn="ctr">
              <a:defRPr sz="1050" b="1">
                <a:solidFill>
                  <a:schemeClr val="tx1"/>
                </a:solidFill>
              </a:defRPr>
            </a:lvl1pPr>
          </a:lstStyle>
          <a:p>
            <a:fld id="{479BF083-4774-43B1-9AB0-5CC1AC5DD8EE}" type="slidenum">
              <a:rPr lang="cs-CZ" smtClean="0"/>
              <a:pPr/>
              <a:t>‹#›</a:t>
            </a:fld>
            <a:endParaRPr lang="cs-CZ" dirty="0"/>
          </a:p>
        </p:txBody>
      </p:sp>
      <p:sp>
        <p:nvSpPr>
          <p:cNvPr id="18" name="Obdélník 17"/>
          <p:cNvSpPr/>
          <p:nvPr/>
        </p:nvSpPr>
        <p:spPr>
          <a:xfrm>
            <a:off x="0" y="6732000"/>
            <a:ext cx="9144000" cy="126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Tree>
    <p:extLst>
      <p:ext uri="{BB962C8B-B14F-4D97-AF65-F5344CB8AC3E}">
        <p14:creationId xmlns:p14="http://schemas.microsoft.com/office/powerpoint/2010/main" val="14257727"/>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6" r:id="rId3"/>
    <p:sldLayoutId id="2147483677" r:id="rId4"/>
    <p:sldLayoutId id="2147483678" r:id="rId5"/>
    <p:sldLayoutId id="2147483673"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100000"/>
        </a:lnSpc>
        <a:spcBef>
          <a:spcPct val="0"/>
        </a:spcBef>
        <a:buNone/>
        <a:defRPr sz="3200" b="1" kern="0" cap="all" baseline="0">
          <a:solidFill>
            <a:schemeClr val="tx2"/>
          </a:solidFill>
          <a:latin typeface="+mj-lt"/>
          <a:ea typeface="+mj-ea"/>
          <a:cs typeface="+mj-cs"/>
        </a:defRPr>
      </a:lvl1pPr>
    </p:titleStyle>
    <p:body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hyperlink" Target="https://www.esfcr.cz/formulare-pro-uzavreni-pravniho-aktu-a-vzory-pravnich-aktu-o-poskytnuti-podpory-na-projekt-opz?p_p_id=DocumentDetailStandalonePortlet_WAR_esfportalportletapplication&amp;p_p_lifecycle=2&amp;p_p_state=normal&amp;p_p_mode=view&amp;p_p_resource_id=downloadRevision&amp;p_p_cacheability=cacheLevelPage&amp;p_p_col_id=column-3&amp;p_p_col_pos=3&amp;p_p_col_count=4&amp;_DocumentDetailStandalonePortlet_WAR_esfportalportletapplication_revisionId=798825"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image" Target="../media/image34.png"/><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mailto:iskp@mpsv.cz"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hyperlink" Target="http://www.pobeskydi.cz/" TargetMode="External"/><Relationship Id="rId2" Type="http://schemas.openxmlformats.org/officeDocument/2006/relationships/hyperlink" Target="mailto:rehatom@centrum.cz"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seu.mssf.cz/"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www.esfcr.cz/dokumenty-opz" TargetMode="External"/><Relationship Id="rId5" Type="http://schemas.openxmlformats.org/officeDocument/2006/relationships/hyperlink" Target="http://www.strukturalni-fondy.cz/cs/Jak-na-projekt/Elektronicka-zadost/Edukacni-videa" TargetMode="External"/><Relationship Id="rId4" Type="http://schemas.openxmlformats.org/officeDocument/2006/relationships/hyperlink" Target="mailto:iskp@mpsv.cz"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Nadpis 4"/>
          <p:cNvSpPr>
            <a:spLocks noGrp="1"/>
          </p:cNvSpPr>
          <p:nvPr>
            <p:ph type="title"/>
          </p:nvPr>
        </p:nvSpPr>
        <p:spPr>
          <a:xfrm>
            <a:off x="0" y="2924944"/>
            <a:ext cx="9035688" cy="1224000"/>
          </a:xfrm>
        </p:spPr>
        <p:txBody>
          <a:bodyPr/>
          <a:lstStyle/>
          <a:p>
            <a:pPr algn="ctr"/>
            <a:r>
              <a:rPr lang="cs-CZ" dirty="0">
                <a:solidFill>
                  <a:schemeClr val="bg2">
                    <a:lumMod val="10000"/>
                  </a:schemeClr>
                </a:solidFill>
                <a:latin typeface="Times New Roman" panose="02020603050405020304" pitchFamily="18" charset="0"/>
                <a:cs typeface="Times New Roman" panose="02020603050405020304" pitchFamily="18" charset="0"/>
              </a:rPr>
              <a:t>Projektová žádost </a:t>
            </a:r>
          </a:p>
        </p:txBody>
      </p:sp>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pic>
        <p:nvPicPr>
          <p:cNvPr id="8" name="Picture 2" descr="D:\Dokumenty - Nováková\CLLD_animace_další\Grafický styl projektu CLLD\logo_EU_4_radky_RGB.jpg"/>
          <p:cNvPicPr>
            <a:picLocks noChangeAspect="1" noChangeArrowheads="1"/>
          </p:cNvPicPr>
          <p:nvPr/>
        </p:nvPicPr>
        <p:blipFill>
          <a:blip r:embed="rId2" cstate="print"/>
          <a:srcRect/>
          <a:stretch>
            <a:fillRect/>
          </a:stretch>
        </p:blipFill>
        <p:spPr bwMode="auto">
          <a:xfrm>
            <a:off x="1470418" y="188640"/>
            <a:ext cx="6203163" cy="1035547"/>
          </a:xfrm>
          <a:prstGeom prst="rect">
            <a:avLst/>
          </a:prstGeom>
          <a:noFill/>
        </p:spPr>
      </p:pic>
    </p:spTree>
    <p:extLst>
      <p:ext uri="{BB962C8B-B14F-4D97-AF65-F5344CB8AC3E}">
        <p14:creationId xmlns:p14="http://schemas.microsoft.com/office/powerpoint/2010/main" val="803196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Titulní obrazovka </a:t>
            </a:r>
            <a:r>
              <a:rPr lang="cs-CZ" dirty="0" err="1"/>
              <a:t>Is</a:t>
            </a:r>
            <a:r>
              <a:rPr lang="cs-CZ" dirty="0"/>
              <a:t> kp14+</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10</a:t>
            </a:fld>
            <a:endParaRPr lang="cs-CZ" dirty="0"/>
          </a:p>
        </p:txBody>
      </p:sp>
      <p:sp>
        <p:nvSpPr>
          <p:cNvPr id="3" name="Zástupný symbol pro obsah 2"/>
          <p:cNvSpPr>
            <a:spLocks noGrp="1"/>
          </p:cNvSpPr>
          <p:nvPr>
            <p:ph idx="1"/>
          </p:nvPr>
        </p:nvSpPr>
        <p:spPr/>
        <p:txBody>
          <a:bodyPr/>
          <a:lstStyle/>
          <a:p>
            <a:endParaRPr lang="cs-CZ"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952" y="1269733"/>
            <a:ext cx="8553863" cy="5111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6710024" y="2732803"/>
            <a:ext cx="2001416" cy="4362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1200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Základní menu</a:t>
            </a:r>
          </a:p>
        </p:txBody>
      </p:sp>
      <p:sp>
        <p:nvSpPr>
          <p:cNvPr id="3" name="Zástupný symbol pro obsah 2"/>
          <p:cNvSpPr>
            <a:spLocks noGrp="1"/>
          </p:cNvSpPr>
          <p:nvPr>
            <p:ph idx="1"/>
          </p:nvPr>
        </p:nvSpPr>
        <p:spPr>
          <a:xfrm>
            <a:off x="437966" y="2184140"/>
            <a:ext cx="8064000" cy="1316868"/>
          </a:xfrm>
        </p:spPr>
        <p:txBody>
          <a:bodyPr/>
          <a:lstStyle/>
          <a:p>
            <a:pPr marL="432000" lvl="1" indent="-432000">
              <a:lnSpc>
                <a:spcPts val="2100"/>
              </a:lnSpc>
              <a:spcBef>
                <a:spcPts val="0"/>
              </a:spcBef>
              <a:spcAft>
                <a:spcPts val="0"/>
              </a:spcAft>
              <a:buSzPct val="100000"/>
              <a:buFont typeface="Wingdings" panose="05000000000000000000" pitchFamily="2" charset="2"/>
              <a:buChar char=""/>
            </a:pPr>
            <a:r>
              <a:rPr lang="cs-CZ" sz="1800" b="1" dirty="0">
                <a:solidFill>
                  <a:schemeClr val="bg2">
                    <a:lumMod val="10000"/>
                  </a:schemeClr>
                </a:solidFill>
              </a:rPr>
              <a:t>Žadatel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solidFill>
                  <a:schemeClr val="bg2">
                    <a:lumMod val="10000"/>
                  </a:schemeClr>
                </a:solidFill>
              </a:rPr>
              <a:t>Hodnotitel</a:t>
            </a:r>
          </a:p>
          <a:p>
            <a:pPr marL="432000" lvl="1" indent="-432000">
              <a:lnSpc>
                <a:spcPts val="2100"/>
              </a:lnSpc>
              <a:spcBef>
                <a:spcPts val="0"/>
              </a:spcBef>
              <a:spcAft>
                <a:spcPts val="0"/>
              </a:spcAft>
              <a:buSzPct val="100000"/>
              <a:buFont typeface="Wingdings" panose="05000000000000000000" pitchFamily="2" charset="2"/>
              <a:buChar char=""/>
            </a:pPr>
            <a:r>
              <a:rPr lang="cs-CZ" sz="1800" dirty="0">
                <a:solidFill>
                  <a:schemeClr val="bg2">
                    <a:lumMod val="10000"/>
                  </a:schemeClr>
                </a:solidFill>
              </a:rPr>
              <a:t>Nositel strategie</a:t>
            </a:r>
          </a:p>
          <a:p>
            <a:pPr marL="432000" lvl="1" indent="-432000">
              <a:lnSpc>
                <a:spcPts val="2100"/>
              </a:lnSpc>
              <a:spcBef>
                <a:spcPts val="0"/>
              </a:spcBef>
              <a:spcAft>
                <a:spcPts val="0"/>
              </a:spcAft>
              <a:buSzPct val="100000"/>
              <a:buFont typeface="Wingdings" panose="05000000000000000000" pitchFamily="2" charset="2"/>
              <a:buChar char=""/>
            </a:pPr>
            <a:r>
              <a:rPr lang="cs-CZ" sz="1800" dirty="0">
                <a:solidFill>
                  <a:schemeClr val="bg2">
                    <a:lumMod val="10000"/>
                  </a:schemeClr>
                </a:solidFill>
              </a:rPr>
              <a:t>Evaluátor</a:t>
            </a:r>
          </a:p>
          <a:p>
            <a:pPr marL="432000" lvl="1" indent="-432000">
              <a:lnSpc>
                <a:spcPts val="2100"/>
              </a:lnSpc>
              <a:spcBef>
                <a:spcPts val="0"/>
              </a:spcBef>
              <a:spcAft>
                <a:spcPts val="0"/>
              </a:spcAft>
              <a:buSzPct val="100000"/>
              <a:buFont typeface="Wingdings" panose="05000000000000000000" pitchFamily="2" charset="2"/>
              <a:buChar char=""/>
            </a:pPr>
            <a:r>
              <a:rPr lang="cs-CZ" sz="1800" dirty="0">
                <a:solidFill>
                  <a:schemeClr val="bg2">
                    <a:lumMod val="10000"/>
                  </a:schemeClr>
                </a:solidFill>
              </a:rPr>
              <a:t>DAZ</a:t>
            </a:r>
          </a:p>
          <a:p>
            <a:pPr marL="432000" lvl="1" indent="-432000">
              <a:lnSpc>
                <a:spcPts val="1400"/>
              </a:lnSpc>
              <a:spcBef>
                <a:spcPts val="0"/>
              </a:spcBef>
              <a:spcAft>
                <a:spcPts val="0"/>
              </a:spcAft>
              <a:buSzPct val="100000"/>
              <a:buFont typeface="Wingdings" panose="05000000000000000000" pitchFamily="2" charset="2"/>
              <a:buChar char=""/>
            </a:pPr>
            <a:endParaRPr lang="cs-CZ" sz="19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11</a:t>
            </a:fld>
            <a:endParaRPr lang="cs-CZ" dirty="0"/>
          </a:p>
        </p:txBody>
      </p:sp>
      <p:pic>
        <p:nvPicPr>
          <p:cNvPr id="92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95523" y="2557775"/>
            <a:ext cx="5579378" cy="7778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83196" y="2617661"/>
            <a:ext cx="2499151" cy="4249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92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444" y="3501008"/>
            <a:ext cx="8172003" cy="306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Přímá spojnice se šipkou 9"/>
          <p:cNvCxnSpPr/>
          <p:nvPr/>
        </p:nvCxnSpPr>
        <p:spPr>
          <a:xfrm>
            <a:off x="1763688" y="2348880"/>
            <a:ext cx="2088232" cy="268781"/>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cxnSp>
        <p:nvCxnSpPr>
          <p:cNvPr id="15" name="Přímá spojnice se šipkou 14"/>
          <p:cNvCxnSpPr/>
          <p:nvPr/>
        </p:nvCxnSpPr>
        <p:spPr>
          <a:xfrm flipH="1">
            <a:off x="2114368" y="3055031"/>
            <a:ext cx="1809560" cy="1166057"/>
          </a:xfrm>
          <a:prstGeom prst="straightConnector1">
            <a:avLst/>
          </a:prstGeom>
          <a:ln>
            <a:solidFill>
              <a:srgbClr val="FF0000"/>
            </a:solidFill>
            <a:tailEnd type="arrow"/>
          </a:ln>
        </p:spPr>
        <p:style>
          <a:lnRef idx="2">
            <a:schemeClr val="accent3"/>
          </a:lnRef>
          <a:fillRef idx="0">
            <a:schemeClr val="accent3"/>
          </a:fillRef>
          <a:effectRef idx="1">
            <a:schemeClr val="accent3"/>
          </a:effectRef>
          <a:fontRef idx="minor">
            <a:schemeClr val="tx1"/>
          </a:fontRef>
        </p:style>
      </p:cxn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538" y="1243359"/>
            <a:ext cx="8892480" cy="940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Obdélník 12"/>
          <p:cNvSpPr/>
          <p:nvPr/>
        </p:nvSpPr>
        <p:spPr>
          <a:xfrm>
            <a:off x="142120" y="1819423"/>
            <a:ext cx="747780" cy="33931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22928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Vytvoření nové žádosti</a:t>
            </a:r>
          </a:p>
        </p:txBody>
      </p:sp>
      <p:sp>
        <p:nvSpPr>
          <p:cNvPr id="3" name="Zástupný symbol pro obsah 2"/>
          <p:cNvSpPr>
            <a:spLocks noGrp="1"/>
          </p:cNvSpPr>
          <p:nvPr>
            <p:ph idx="1"/>
          </p:nvPr>
        </p:nvSpPr>
        <p:spPr>
          <a:xfrm>
            <a:off x="274484" y="1722600"/>
            <a:ext cx="8869516" cy="1174679"/>
          </a:xfrm>
        </p:spPr>
        <p:txBody>
          <a:bodyPr/>
          <a:lstStyle/>
          <a:p>
            <a:pPr>
              <a:lnSpc>
                <a:spcPts val="2200"/>
              </a:lnSpc>
              <a:spcBef>
                <a:spcPts val="0"/>
              </a:spcBef>
              <a:spcAft>
                <a:spcPts val="0"/>
              </a:spcAft>
            </a:pPr>
            <a:r>
              <a:rPr lang="cs-CZ" sz="1400" dirty="0">
                <a:solidFill>
                  <a:schemeClr val="bg2">
                    <a:lumMod val="10000"/>
                  </a:schemeClr>
                </a:solidFill>
              </a:rPr>
              <a:t>Nová žádost</a:t>
            </a:r>
          </a:p>
          <a:p>
            <a:pPr>
              <a:lnSpc>
                <a:spcPts val="2200"/>
              </a:lnSpc>
              <a:spcBef>
                <a:spcPts val="0"/>
              </a:spcBef>
              <a:spcAft>
                <a:spcPts val="0"/>
              </a:spcAft>
            </a:pPr>
            <a:r>
              <a:rPr lang="cs-CZ" sz="1400" dirty="0">
                <a:solidFill>
                  <a:schemeClr val="bg2">
                    <a:lumMod val="10000"/>
                  </a:schemeClr>
                </a:solidFill>
              </a:rPr>
              <a:t>Seznam programů a výzev (uživatel vybere správný OP)</a:t>
            </a:r>
          </a:p>
          <a:p>
            <a:pPr>
              <a:lnSpc>
                <a:spcPts val="2200"/>
              </a:lnSpc>
              <a:spcBef>
                <a:spcPts val="0"/>
              </a:spcBef>
              <a:spcAft>
                <a:spcPts val="0"/>
              </a:spcAft>
            </a:pPr>
            <a:r>
              <a:rPr lang="cs-CZ" sz="1400" dirty="0">
                <a:solidFill>
                  <a:schemeClr val="bg2">
                    <a:lumMod val="10000"/>
                  </a:schemeClr>
                </a:solidFill>
              </a:rPr>
              <a:t>Otevřené výzvy (uživatel vybere </a:t>
            </a:r>
            <a:r>
              <a:rPr lang="cs-CZ" sz="1400" b="1" dirty="0">
                <a:solidFill>
                  <a:schemeClr val="bg2">
                    <a:lumMod val="10000"/>
                  </a:schemeClr>
                </a:solidFill>
              </a:rPr>
              <a:t>Výzvu pro MAS č. 03_16_047 </a:t>
            </a:r>
            <a:r>
              <a:rPr lang="cs-CZ" sz="1400" dirty="0">
                <a:solidFill>
                  <a:schemeClr val="bg2">
                    <a:lumMod val="10000"/>
                  </a:schemeClr>
                </a:solidFill>
              </a:rPr>
              <a:t>a klikne na modrý odkaz </a:t>
            </a:r>
            <a:r>
              <a:rPr lang="cs-CZ" sz="1400" u="sng" dirty="0">
                <a:solidFill>
                  <a:schemeClr val="bg2">
                    <a:lumMod val="10000"/>
                  </a:schemeClr>
                </a:solidFill>
              </a:rPr>
              <a:t>individuální projekt)</a:t>
            </a:r>
            <a:endParaRPr lang="cs-CZ" sz="1400" dirty="0">
              <a:solidFill>
                <a:schemeClr val="bg2">
                  <a:lumMod val="10000"/>
                </a:schemeClr>
              </a:solidFill>
            </a:endParaRP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12</a:t>
            </a:fld>
            <a:endParaRPr lang="cs-CZ" dirty="0"/>
          </a:p>
        </p:txBody>
      </p:sp>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85" y="1196416"/>
            <a:ext cx="5161611" cy="52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059195" y="1361121"/>
            <a:ext cx="1115777" cy="277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92080" y="1870348"/>
            <a:ext cx="31527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C:\Users\michaela.sedlackova\Desktop\Výzva ŘO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2852937"/>
            <a:ext cx="8928992" cy="2304256"/>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michaela.sedlackova\Desktop\Výzva ŘO_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09756" y="5157193"/>
            <a:ext cx="5319269" cy="1512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2881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Vytvoření nové žádosti</a:t>
            </a:r>
          </a:p>
        </p:txBody>
      </p:sp>
      <p:sp>
        <p:nvSpPr>
          <p:cNvPr id="3" name="Zástupný symbol pro obsah 2"/>
          <p:cNvSpPr>
            <a:spLocks noGrp="1"/>
          </p:cNvSpPr>
          <p:nvPr>
            <p:ph idx="1"/>
          </p:nvPr>
        </p:nvSpPr>
        <p:spPr>
          <a:xfrm>
            <a:off x="7380312" y="1412776"/>
            <a:ext cx="1763688" cy="1800200"/>
          </a:xfrm>
        </p:spPr>
        <p:txBody>
          <a:bodyPr/>
          <a:lstStyle/>
          <a:p>
            <a:pPr>
              <a:lnSpc>
                <a:spcPts val="2200"/>
              </a:lnSpc>
              <a:spcBef>
                <a:spcPts val="0"/>
              </a:spcBef>
              <a:spcAft>
                <a:spcPts val="0"/>
              </a:spcAft>
            </a:pPr>
            <a:r>
              <a:rPr lang="cs-CZ" sz="1800" dirty="0">
                <a:solidFill>
                  <a:schemeClr val="bg2">
                    <a:lumMod val="10000"/>
                  </a:schemeClr>
                </a:solidFill>
              </a:rPr>
              <a:t>Výběr podvýzvy</a:t>
            </a:r>
          </a:p>
          <a:p>
            <a:pPr>
              <a:lnSpc>
                <a:spcPts val="2200"/>
              </a:lnSpc>
              <a:spcBef>
                <a:spcPts val="0"/>
              </a:spcBef>
              <a:spcAft>
                <a:spcPts val="0"/>
              </a:spcAft>
            </a:pPr>
            <a:endParaRPr lang="cs-CZ" sz="1800" dirty="0">
              <a:solidFill>
                <a:schemeClr val="bg2">
                  <a:lumMod val="10000"/>
                </a:schemeClr>
              </a:solidFill>
            </a:endParaRPr>
          </a:p>
          <a:p>
            <a:pPr marL="0" indent="0">
              <a:lnSpc>
                <a:spcPts val="2200"/>
              </a:lnSpc>
              <a:spcBef>
                <a:spcPts val="0"/>
              </a:spcBef>
              <a:spcAft>
                <a:spcPts val="0"/>
              </a:spcAft>
              <a:buNone/>
            </a:pPr>
            <a:endParaRPr lang="cs-CZ" sz="1800" dirty="0">
              <a:solidFill>
                <a:schemeClr val="bg2">
                  <a:lumMod val="10000"/>
                </a:schemeClr>
              </a:solidFill>
            </a:endParaRPr>
          </a:p>
          <a:p>
            <a:pPr>
              <a:lnSpc>
                <a:spcPts val="2200"/>
              </a:lnSpc>
              <a:spcBef>
                <a:spcPts val="0"/>
              </a:spcBef>
              <a:spcAft>
                <a:spcPts val="0"/>
              </a:spcAft>
            </a:pPr>
            <a:r>
              <a:rPr lang="cs-CZ" sz="1800" dirty="0">
                <a:solidFill>
                  <a:schemeClr val="bg2">
                    <a:lumMod val="10000"/>
                  </a:schemeClr>
                </a:solidFill>
              </a:rPr>
              <a:t>Výběr výzvy MAS</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13</a:t>
            </a:fld>
            <a:endParaRPr lang="cs-CZ" dirty="0"/>
          </a:p>
        </p:txBody>
      </p:sp>
      <p:pic>
        <p:nvPicPr>
          <p:cNvPr id="1026" name="Picture 2" descr="C:\Users\michaela.sedlackova\Desktop\Výběr podvýzv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68760"/>
            <a:ext cx="6847903" cy="38884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Výběr podvýzvy_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3342083"/>
            <a:ext cx="6877133" cy="3265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184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Pravidla pro vyplňování žádosti</a:t>
            </a:r>
          </a:p>
        </p:txBody>
      </p:sp>
      <p:sp>
        <p:nvSpPr>
          <p:cNvPr id="3" name="Zástupný symbol pro obsah 2"/>
          <p:cNvSpPr>
            <a:spLocks noGrp="1"/>
          </p:cNvSpPr>
          <p:nvPr>
            <p:ph idx="1"/>
          </p:nvPr>
        </p:nvSpPr>
        <p:spPr>
          <a:xfrm>
            <a:off x="323528" y="1268760"/>
            <a:ext cx="6984776" cy="1512168"/>
          </a:xfrm>
        </p:spPr>
        <p:txBody>
          <a:bodyPr/>
          <a:lstStyle/>
          <a:p>
            <a:pPr algn="just">
              <a:lnSpc>
                <a:spcPct val="100000"/>
              </a:lnSpc>
            </a:pPr>
            <a:r>
              <a:rPr lang="cs-CZ" sz="1400" dirty="0">
                <a:solidFill>
                  <a:schemeClr val="bg2">
                    <a:lumMod val="10000"/>
                  </a:schemeClr>
                </a:solidFill>
              </a:rPr>
              <a:t>Uživatel </a:t>
            </a:r>
            <a:r>
              <a:rPr lang="cs-CZ" sz="1400" b="1" u="sng" dirty="0">
                <a:solidFill>
                  <a:schemeClr val="bg2">
                    <a:lumMod val="10000"/>
                  </a:schemeClr>
                </a:solidFill>
              </a:rPr>
              <a:t>vyplňuje záložky postupně</a:t>
            </a:r>
            <a:r>
              <a:rPr lang="cs-CZ" sz="1400" dirty="0">
                <a:solidFill>
                  <a:schemeClr val="bg2">
                    <a:lumMod val="10000"/>
                  </a:schemeClr>
                </a:solidFill>
              </a:rPr>
              <a:t> (!!!) podle navigačního menu v levé části obrazovky.</a:t>
            </a:r>
          </a:p>
          <a:p>
            <a:pPr algn="just">
              <a:lnSpc>
                <a:spcPct val="100000"/>
              </a:lnSpc>
            </a:pPr>
            <a:r>
              <a:rPr lang="cs-CZ" sz="1400" dirty="0">
                <a:solidFill>
                  <a:schemeClr val="bg2">
                    <a:lumMod val="10000"/>
                  </a:schemeClr>
                </a:solidFill>
              </a:rPr>
              <a:t>Jednou vepsaná data se propisují do dalších záložek, či umožní zaktivnění některých neaktivních záložek.</a:t>
            </a:r>
          </a:p>
          <a:p>
            <a:pPr algn="just">
              <a:lnSpc>
                <a:spcPct val="100000"/>
              </a:lnSpc>
            </a:pPr>
            <a:r>
              <a:rPr lang="cs-CZ" sz="1400" dirty="0">
                <a:solidFill>
                  <a:schemeClr val="bg2">
                    <a:lumMod val="10000"/>
                  </a:schemeClr>
                </a:solidFill>
              </a:rPr>
              <a:t>každou vyplněnou záložku, či delší textové pole před jeho opuštěním uložte.</a:t>
            </a:r>
          </a:p>
        </p:txBody>
      </p:sp>
      <p:sp>
        <p:nvSpPr>
          <p:cNvPr id="4" name="Zástupný symbol pro obsah 3"/>
          <p:cNvSpPr>
            <a:spLocks noGrp="1"/>
          </p:cNvSpPr>
          <p:nvPr>
            <p:ph idx="10"/>
          </p:nvPr>
        </p:nvSpPr>
        <p:spPr>
          <a:xfrm>
            <a:off x="323528" y="3068960"/>
            <a:ext cx="4104456" cy="576064"/>
          </a:xfrm>
        </p:spPr>
        <p:txBody>
          <a:bodyPr/>
          <a:lstStyle/>
          <a:p>
            <a:pPr>
              <a:lnSpc>
                <a:spcPct val="100000"/>
              </a:lnSpc>
              <a:spcBef>
                <a:spcPts val="0"/>
              </a:spcBef>
            </a:pPr>
            <a:r>
              <a:rPr lang="cs-CZ" sz="1400" b="1" u="sng" cap="all" dirty="0"/>
              <a:t>Pravidlo:</a:t>
            </a:r>
          </a:p>
          <a:p>
            <a:pPr lvl="1">
              <a:lnSpc>
                <a:spcPct val="100000"/>
              </a:lnSpc>
              <a:spcBef>
                <a:spcPts val="0"/>
              </a:spcBef>
              <a:spcAft>
                <a:spcPts val="0"/>
              </a:spcAft>
            </a:pPr>
            <a:r>
              <a:rPr lang="cs-CZ" sz="1400" b="1" dirty="0"/>
              <a:t>Žlutě</a:t>
            </a:r>
            <a:r>
              <a:rPr lang="cs-CZ" sz="1400" dirty="0"/>
              <a:t> podbarvená pole = </a:t>
            </a:r>
            <a:r>
              <a:rPr lang="cs-CZ" sz="1400" b="1" dirty="0"/>
              <a:t>povinná</a:t>
            </a:r>
          </a:p>
          <a:p>
            <a:pPr lvl="1">
              <a:lnSpc>
                <a:spcPct val="100000"/>
              </a:lnSpc>
              <a:spcBef>
                <a:spcPts val="0"/>
              </a:spcBef>
              <a:spcAft>
                <a:spcPts val="0"/>
              </a:spcAft>
            </a:pPr>
            <a:r>
              <a:rPr lang="cs-CZ" sz="1400" b="1" dirty="0"/>
              <a:t>Šedivě</a:t>
            </a:r>
            <a:r>
              <a:rPr lang="cs-CZ" sz="1400" dirty="0"/>
              <a:t> podbarvená pole = </a:t>
            </a:r>
            <a:r>
              <a:rPr lang="cs-CZ" sz="1400" b="1" dirty="0"/>
              <a:t>volitelná</a:t>
            </a:r>
          </a:p>
          <a:p>
            <a:pPr lvl="1">
              <a:lnSpc>
                <a:spcPct val="100000"/>
              </a:lnSpc>
              <a:spcBef>
                <a:spcPts val="0"/>
              </a:spcBef>
              <a:spcAft>
                <a:spcPts val="0"/>
              </a:spcAft>
            </a:pPr>
            <a:r>
              <a:rPr lang="cs-CZ" sz="1400" b="1" dirty="0"/>
              <a:t>Bíle</a:t>
            </a:r>
            <a:r>
              <a:rPr lang="cs-CZ" sz="1400" dirty="0"/>
              <a:t> podbarvená pole = </a:t>
            </a:r>
            <a:r>
              <a:rPr lang="cs-CZ" sz="1400" b="1" dirty="0"/>
              <a:t>vyplňuje systém</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14</a:t>
            </a:fld>
            <a:endParaRPr lang="cs-CZ" dirty="0"/>
          </a:p>
        </p:txBody>
      </p:sp>
      <p:sp>
        <p:nvSpPr>
          <p:cNvPr id="6" name="Zástupný symbol pro obsah 6"/>
          <p:cNvSpPr txBox="1">
            <a:spLocks/>
          </p:cNvSpPr>
          <p:nvPr/>
        </p:nvSpPr>
        <p:spPr>
          <a:xfrm>
            <a:off x="323528" y="3789040"/>
            <a:ext cx="4176464" cy="2952328"/>
          </a:xfrm>
          <a:prstGeom prst="rect">
            <a:avLst/>
          </a:prstGeom>
        </p:spPr>
        <p:txBody>
          <a:bodyPr vert="horz" lIns="0" tIns="0" rIns="0" bIns="0" rtlCol="0" anchor="ctr"/>
          <a:lstStyle>
            <a:defPPr>
              <a:defRPr lang="cs-CZ"/>
            </a:defPPr>
            <a:lvl1pPr marL="0" algn="ctr" defTabSz="914400" rtl="0" eaLnBrk="1" latinLnBrk="0" hangingPunct="1">
              <a:defRPr sz="10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solidFill>
                  <a:schemeClr val="bg2">
                    <a:lumMod val="10000"/>
                  </a:schemeClr>
                </a:solidFill>
              </a:rPr>
              <a:t>Seznam jednotlivých záložek žádosti</a:t>
            </a:r>
          </a:p>
          <a:p>
            <a:pPr marL="432000" indent="-432000" algn="l">
              <a:spcBef>
                <a:spcPts val="600"/>
              </a:spcBef>
              <a:spcAft>
                <a:spcPts val="600"/>
              </a:spcAft>
              <a:buClr>
                <a:schemeClr val="accent2"/>
              </a:buClr>
              <a:buSzPct val="100000"/>
              <a:buFont typeface="Wingdings" panose="05000000000000000000" pitchFamily="2" charset="2"/>
              <a:buChar char=""/>
            </a:pPr>
            <a:r>
              <a:rPr lang="cs-CZ" sz="1400" b="0" dirty="0">
                <a:solidFill>
                  <a:schemeClr val="bg2">
                    <a:lumMod val="10000"/>
                  </a:schemeClr>
                </a:solidFill>
              </a:rPr>
              <a:t>Pomocí šipek možno seznam </a:t>
            </a:r>
            <a:br>
              <a:rPr lang="cs-CZ" sz="1400" b="0" dirty="0">
                <a:solidFill>
                  <a:schemeClr val="bg2">
                    <a:lumMod val="10000"/>
                  </a:schemeClr>
                </a:solidFill>
              </a:rPr>
            </a:br>
            <a:r>
              <a:rPr lang="cs-CZ" sz="1400" b="0" dirty="0">
                <a:solidFill>
                  <a:schemeClr val="bg2">
                    <a:lumMod val="10000"/>
                  </a:schemeClr>
                </a:solidFill>
              </a:rPr>
              <a:t>rozbalovat či zabalovat</a:t>
            </a:r>
          </a:p>
          <a:p>
            <a:pPr marL="432000" indent="-432000" algn="just">
              <a:spcBef>
                <a:spcPts val="600"/>
              </a:spcBef>
              <a:spcAft>
                <a:spcPts val="600"/>
              </a:spcAft>
              <a:buClr>
                <a:schemeClr val="accent2"/>
              </a:buClr>
              <a:buSzPct val="100000"/>
              <a:buFont typeface="Wingdings" panose="05000000000000000000" pitchFamily="2" charset="2"/>
              <a:buChar char=""/>
            </a:pPr>
            <a:r>
              <a:rPr lang="cs-CZ" sz="1400" b="0" dirty="0">
                <a:solidFill>
                  <a:schemeClr val="bg2">
                    <a:lumMod val="10000"/>
                  </a:schemeClr>
                </a:solidFill>
              </a:rPr>
              <a:t>Šedivé záložky nejsou přístupné</a:t>
            </a:r>
          </a:p>
          <a:p>
            <a:pPr marL="666000" lvl="1" indent="-252000">
              <a:spcAft>
                <a:spcPts val="300"/>
              </a:spcAft>
              <a:buClr>
                <a:schemeClr val="accent2"/>
              </a:buClr>
              <a:buSzPct val="80000"/>
              <a:buFont typeface="Wingdings" panose="05000000000000000000" pitchFamily="2" charset="2"/>
              <a:buChar char=""/>
            </a:pPr>
            <a:r>
              <a:rPr lang="cs-CZ" sz="1400" dirty="0">
                <a:solidFill>
                  <a:schemeClr val="bg2">
                    <a:lumMod val="10000"/>
                  </a:schemeClr>
                </a:solidFill>
              </a:rPr>
              <a:t>Zpřístupní se podle dat vyplňovaných během žádosti</a:t>
            </a:r>
          </a:p>
          <a:p>
            <a:pPr marL="666000" lvl="1" indent="-252000">
              <a:spcAft>
                <a:spcPts val="300"/>
              </a:spcAft>
              <a:buClr>
                <a:schemeClr val="accent2"/>
              </a:buClr>
              <a:buSzPct val="80000"/>
              <a:buFont typeface="Wingdings" panose="05000000000000000000" pitchFamily="2" charset="2"/>
              <a:buChar char=""/>
            </a:pPr>
            <a:r>
              <a:rPr lang="cs-CZ" sz="1400" dirty="0">
                <a:solidFill>
                  <a:schemeClr val="bg2">
                    <a:lumMod val="10000"/>
                  </a:schemeClr>
                </a:solidFill>
              </a:rPr>
              <a:t>Nebo nejsou podle zadaných dat povinná </a:t>
            </a:r>
          </a:p>
        </p:txBody>
      </p:sp>
      <p:pic>
        <p:nvPicPr>
          <p:cNvPr id="2051" name="Picture 3" descr="C:\Users\michaela.sedlackova\Desktop\datová oblast žádost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6335" y="1248366"/>
            <a:ext cx="1121619" cy="5400600"/>
          </a:xfrm>
          <a:prstGeom prst="rect">
            <a:avLst/>
          </a:prstGeom>
          <a:noFill/>
          <a:extLst>
            <a:ext uri="{909E8E84-426E-40DD-AFC4-6F175D3DCCD1}">
              <a14:hiddenFill xmlns:a14="http://schemas.microsoft.com/office/drawing/2010/main">
                <a:solidFill>
                  <a:srgbClr val="FFFFFF"/>
                </a:solidFill>
              </a14:hiddenFill>
            </a:ext>
          </a:extLst>
        </p:spPr>
      </p:pic>
      <p:sp>
        <p:nvSpPr>
          <p:cNvPr id="9" name="Zástupný symbol pro obsah 3"/>
          <p:cNvSpPr txBox="1">
            <a:spLocks/>
          </p:cNvSpPr>
          <p:nvPr/>
        </p:nvSpPr>
        <p:spPr>
          <a:xfrm>
            <a:off x="4499992" y="4305137"/>
            <a:ext cx="2952328" cy="2216638"/>
          </a:xfrm>
          <a:prstGeom prst="rect">
            <a:avLst/>
          </a:prstGeom>
        </p:spPr>
        <p:txBody>
          <a:bodyPr vert="horz" lIns="0" tIns="0" rIns="0" bIns="0" rtlCol="0">
            <a:noAutofit/>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lnSpc>
                <a:spcPct val="100000"/>
              </a:lnSpc>
            </a:pPr>
            <a:r>
              <a:rPr lang="cs-CZ" sz="1400" dirty="0">
                <a:solidFill>
                  <a:schemeClr val="bg2">
                    <a:lumMod val="10000"/>
                  </a:schemeClr>
                </a:solidFill>
              </a:rPr>
              <a:t>Možnosti vyplnění jednotlivých polí na záložkách</a:t>
            </a:r>
          </a:p>
          <a:p>
            <a:pPr lvl="1">
              <a:lnSpc>
                <a:spcPct val="100000"/>
              </a:lnSpc>
              <a:spcBef>
                <a:spcPts val="600"/>
              </a:spcBef>
            </a:pPr>
            <a:r>
              <a:rPr lang="cs-CZ" sz="1400" dirty="0">
                <a:solidFill>
                  <a:schemeClr val="bg2">
                    <a:lumMod val="10000"/>
                  </a:schemeClr>
                </a:solidFill>
              </a:rPr>
              <a:t>Text, číslo, datum</a:t>
            </a:r>
          </a:p>
          <a:p>
            <a:pPr lvl="1">
              <a:lnSpc>
                <a:spcPct val="100000"/>
              </a:lnSpc>
              <a:spcBef>
                <a:spcPts val="0"/>
              </a:spcBef>
            </a:pPr>
            <a:r>
              <a:rPr lang="cs-CZ" sz="1400" dirty="0">
                <a:solidFill>
                  <a:schemeClr val="bg2">
                    <a:lumMod val="10000"/>
                  </a:schemeClr>
                </a:solidFill>
              </a:rPr>
              <a:t>Výběr s rozbalovacího seznamu, kalendáře</a:t>
            </a:r>
          </a:p>
          <a:p>
            <a:pPr lvl="1">
              <a:lnSpc>
                <a:spcPct val="100000"/>
              </a:lnSpc>
              <a:spcBef>
                <a:spcPts val="0"/>
              </a:spcBef>
            </a:pPr>
            <a:r>
              <a:rPr lang="cs-CZ" sz="1400" dirty="0" err="1">
                <a:solidFill>
                  <a:schemeClr val="bg2">
                    <a:lumMod val="10000"/>
                  </a:schemeClr>
                </a:solidFill>
              </a:rPr>
              <a:t>Checkboxy</a:t>
            </a:r>
            <a:endParaRPr lang="cs-CZ" sz="1400" dirty="0">
              <a:solidFill>
                <a:schemeClr val="bg2">
                  <a:lumMod val="10000"/>
                </a:schemeClr>
              </a:solidFill>
            </a:endParaRPr>
          </a:p>
          <a:p>
            <a:pPr lvl="1">
              <a:lnSpc>
                <a:spcPct val="100000"/>
              </a:lnSpc>
              <a:spcBef>
                <a:spcPts val="0"/>
              </a:spcBef>
            </a:pPr>
            <a:r>
              <a:rPr lang="cs-CZ" sz="1400" dirty="0">
                <a:solidFill>
                  <a:schemeClr val="bg2">
                    <a:lumMod val="10000"/>
                  </a:schemeClr>
                </a:solidFill>
              </a:rPr>
              <a:t>Výběr ze seznamu </a:t>
            </a:r>
            <a:br>
              <a:rPr lang="cs-CZ" sz="1400" dirty="0">
                <a:solidFill>
                  <a:schemeClr val="bg2">
                    <a:lumMod val="10000"/>
                  </a:schemeClr>
                </a:solidFill>
              </a:rPr>
            </a:br>
            <a:r>
              <a:rPr lang="cs-CZ" sz="1400" dirty="0">
                <a:solidFill>
                  <a:schemeClr val="bg2">
                    <a:lumMod val="10000"/>
                  </a:schemeClr>
                </a:solidFill>
              </a:rPr>
              <a:t>a přesunutí </a:t>
            </a:r>
          </a:p>
          <a:p>
            <a:pPr lvl="1">
              <a:lnSpc>
                <a:spcPct val="100000"/>
              </a:lnSpc>
              <a:spcBef>
                <a:spcPts val="0"/>
              </a:spcBef>
            </a:pPr>
            <a:r>
              <a:rPr lang="cs-CZ" sz="1400" dirty="0">
                <a:solidFill>
                  <a:schemeClr val="bg2">
                    <a:lumMod val="10000"/>
                  </a:schemeClr>
                </a:solidFill>
              </a:rPr>
              <a:t>Nový záznam</a:t>
            </a:r>
          </a:p>
        </p:txBody>
      </p:sp>
    </p:spTree>
    <p:extLst>
      <p:ext uri="{BB962C8B-B14F-4D97-AF65-F5344CB8AC3E}">
        <p14:creationId xmlns:p14="http://schemas.microsoft.com/office/powerpoint/2010/main" val="1384351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vyplňovaných záložek – IDENTIFIKACE OPERACE</a:t>
            </a:r>
          </a:p>
        </p:txBody>
      </p:sp>
      <p:sp>
        <p:nvSpPr>
          <p:cNvPr id="6" name="Zástupný symbol pro obsah 5"/>
          <p:cNvSpPr>
            <a:spLocks noGrp="1"/>
          </p:cNvSpPr>
          <p:nvPr>
            <p:ph idx="10"/>
          </p:nvPr>
        </p:nvSpPr>
        <p:spPr>
          <a:xfrm>
            <a:off x="495498" y="5589240"/>
            <a:ext cx="4226445" cy="1080120"/>
          </a:xfrm>
        </p:spPr>
        <p:txBody>
          <a:bodyPr/>
          <a:lstStyle/>
          <a:p>
            <a:pPr>
              <a:lnSpc>
                <a:spcPct val="100000"/>
              </a:lnSpc>
              <a:spcBef>
                <a:spcPts val="0"/>
              </a:spcBef>
              <a:spcAft>
                <a:spcPts val="300"/>
              </a:spcAft>
            </a:pPr>
            <a:r>
              <a:rPr lang="cs-CZ" sz="1600" dirty="0">
                <a:solidFill>
                  <a:schemeClr val="bg2">
                    <a:lumMod val="10000"/>
                  </a:schemeClr>
                </a:solidFill>
              </a:rPr>
              <a:t>Žadatel vyplňuje žlutá povinná pole.</a:t>
            </a:r>
          </a:p>
          <a:p>
            <a:pPr>
              <a:lnSpc>
                <a:spcPct val="100000"/>
              </a:lnSpc>
              <a:spcBef>
                <a:spcPts val="0"/>
              </a:spcBef>
              <a:spcAft>
                <a:spcPts val="300"/>
              </a:spcAft>
            </a:pPr>
            <a:r>
              <a:rPr lang="cs-CZ" sz="1600" dirty="0">
                <a:solidFill>
                  <a:schemeClr val="bg2">
                    <a:lumMod val="10000"/>
                  </a:schemeClr>
                </a:solidFill>
              </a:rPr>
              <a:t>Výběr z rozbalovacího seznamu.</a:t>
            </a:r>
          </a:p>
          <a:p>
            <a:pPr>
              <a:lnSpc>
                <a:spcPct val="100000"/>
              </a:lnSpc>
              <a:spcBef>
                <a:spcPts val="0"/>
              </a:spcBef>
              <a:spcAft>
                <a:spcPts val="300"/>
              </a:spcAft>
            </a:pPr>
            <a:r>
              <a:rPr lang="cs-CZ" sz="1600" dirty="0">
                <a:solidFill>
                  <a:schemeClr val="bg2">
                    <a:lumMod val="10000"/>
                  </a:schemeClr>
                </a:solidFill>
              </a:rPr>
              <a:t>Po vyplnění ULOŽIT.</a:t>
            </a:r>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15</a:t>
            </a:fld>
            <a:endParaRPr lang="cs-CZ" dirty="0"/>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498" y="1184858"/>
            <a:ext cx="8108950" cy="4260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5" name="Přímá spojnice se šipkou 14"/>
          <p:cNvCxnSpPr/>
          <p:nvPr/>
        </p:nvCxnSpPr>
        <p:spPr>
          <a:xfrm flipH="1" flipV="1">
            <a:off x="6607937" y="2852936"/>
            <a:ext cx="720080" cy="1630310"/>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6" name="Zástupný symbol pro obsah 5"/>
          <p:cNvSpPr>
            <a:spLocks noGrp="1"/>
          </p:cNvSpPr>
          <p:nvPr>
            <p:ph idx="10"/>
          </p:nvPr>
        </p:nvSpPr>
        <p:spPr>
          <a:xfrm>
            <a:off x="6158515" y="4627262"/>
            <a:ext cx="2481329" cy="681605"/>
          </a:xfrm>
        </p:spPr>
        <p:txBody>
          <a:bodyPr/>
          <a:lstStyle/>
          <a:p>
            <a:pPr marL="0" indent="0">
              <a:lnSpc>
                <a:spcPct val="100000"/>
              </a:lnSpc>
              <a:spcBef>
                <a:spcPts val="0"/>
              </a:spcBef>
              <a:spcAft>
                <a:spcPts val="0"/>
              </a:spcAft>
              <a:buNone/>
            </a:pPr>
            <a:r>
              <a:rPr lang="cs-CZ" sz="1600" dirty="0">
                <a:solidFill>
                  <a:schemeClr val="bg2">
                    <a:lumMod val="10000"/>
                  </a:schemeClr>
                </a:solidFill>
              </a:rPr>
              <a:t>Důležitý údaj k identifikaci žádosti - HASH!!!</a:t>
            </a:r>
          </a:p>
        </p:txBody>
      </p:sp>
      <p:sp>
        <p:nvSpPr>
          <p:cNvPr id="17" name="Obdélník 16"/>
          <p:cNvSpPr/>
          <p:nvPr/>
        </p:nvSpPr>
        <p:spPr>
          <a:xfrm>
            <a:off x="5436096" y="2492896"/>
            <a:ext cx="144016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9" name="Obdélník 18"/>
          <p:cNvSpPr/>
          <p:nvPr/>
        </p:nvSpPr>
        <p:spPr>
          <a:xfrm>
            <a:off x="495498" y="4267222"/>
            <a:ext cx="24203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0" name="Zástupný symbol pro obsah 5"/>
          <p:cNvSpPr>
            <a:spLocks noGrp="1"/>
          </p:cNvSpPr>
          <p:nvPr>
            <p:ph idx="10"/>
          </p:nvPr>
        </p:nvSpPr>
        <p:spPr>
          <a:xfrm>
            <a:off x="4578620" y="5589240"/>
            <a:ext cx="4198491" cy="988491"/>
          </a:xfrm>
        </p:spPr>
        <p:txBody>
          <a:bodyPr/>
          <a:lstStyle/>
          <a:p>
            <a:pPr marL="0" indent="0">
              <a:lnSpc>
                <a:spcPct val="100000"/>
              </a:lnSpc>
              <a:spcBef>
                <a:spcPts val="0"/>
              </a:spcBef>
              <a:spcAft>
                <a:spcPts val="0"/>
              </a:spcAft>
              <a:buNone/>
            </a:pPr>
            <a:r>
              <a:rPr lang="cs-CZ" sz="1400" dirty="0">
                <a:solidFill>
                  <a:schemeClr val="bg2">
                    <a:lumMod val="10000"/>
                  </a:schemeClr>
                </a:solidFill>
              </a:rPr>
              <a:t>POZOR na defaultní nastavení Typu podání – </a:t>
            </a:r>
            <a:r>
              <a:rPr lang="cs-CZ" sz="1400" b="1" dirty="0">
                <a:solidFill>
                  <a:schemeClr val="bg2">
                    <a:lumMod val="10000"/>
                  </a:schemeClr>
                </a:solidFill>
              </a:rPr>
              <a:t>Automatické</a:t>
            </a:r>
            <a:r>
              <a:rPr lang="cs-CZ" sz="1400" dirty="0">
                <a:solidFill>
                  <a:schemeClr val="bg2">
                    <a:lumMod val="10000"/>
                  </a:schemeClr>
                </a:solidFill>
              </a:rPr>
              <a:t>. Při změně na </a:t>
            </a:r>
            <a:r>
              <a:rPr lang="cs-CZ" sz="1400" b="1" dirty="0">
                <a:solidFill>
                  <a:schemeClr val="bg2">
                    <a:lumMod val="10000"/>
                  </a:schemeClr>
                </a:solidFill>
              </a:rPr>
              <a:t>Ruční</a:t>
            </a:r>
            <a:r>
              <a:rPr lang="cs-CZ" sz="1400" dirty="0">
                <a:solidFill>
                  <a:schemeClr val="bg2">
                    <a:lumMod val="10000"/>
                  </a:schemeClr>
                </a:solidFill>
              </a:rPr>
              <a:t>, musí žadatel podat žádost po finalizaci a podpisu ručně (tlačítkem)!</a:t>
            </a:r>
          </a:p>
        </p:txBody>
      </p:sp>
      <p:cxnSp>
        <p:nvCxnSpPr>
          <p:cNvPr id="21" name="Přímá spojnice se šipkou 20"/>
          <p:cNvCxnSpPr/>
          <p:nvPr/>
        </p:nvCxnSpPr>
        <p:spPr>
          <a:xfrm flipH="1" flipV="1">
            <a:off x="2915816" y="4415054"/>
            <a:ext cx="2088232" cy="117418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211543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projekt</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16</a:t>
            </a:fld>
            <a:endParaRPr lang="cs-CZ" dirty="0"/>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607" y="1196753"/>
            <a:ext cx="6855471" cy="5472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 name="Přímá spojnice se šipkou 11"/>
          <p:cNvCxnSpPr/>
          <p:nvPr/>
        </p:nvCxnSpPr>
        <p:spPr>
          <a:xfrm flipH="1" flipV="1">
            <a:off x="1547314" y="1849096"/>
            <a:ext cx="3096694" cy="1075848"/>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
        <p:nvSpPr>
          <p:cNvPr id="14" name="Obdélník 13"/>
          <p:cNvSpPr/>
          <p:nvPr/>
        </p:nvSpPr>
        <p:spPr>
          <a:xfrm>
            <a:off x="234631" y="1505990"/>
            <a:ext cx="1296144" cy="34310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5"/>
          <p:cNvSpPr>
            <a:spLocks noGrp="1"/>
          </p:cNvSpPr>
          <p:nvPr>
            <p:ph idx="10"/>
          </p:nvPr>
        </p:nvSpPr>
        <p:spPr>
          <a:xfrm>
            <a:off x="4716016" y="2852936"/>
            <a:ext cx="1944216" cy="1368152"/>
          </a:xfrm>
        </p:spPr>
        <p:txBody>
          <a:bodyPr/>
          <a:lstStyle/>
          <a:p>
            <a:pPr marL="0" indent="0">
              <a:lnSpc>
                <a:spcPct val="100000"/>
              </a:lnSpc>
              <a:spcBef>
                <a:spcPts val="0"/>
              </a:spcBef>
              <a:spcAft>
                <a:spcPts val="0"/>
              </a:spcAft>
              <a:buNone/>
            </a:pPr>
            <a:r>
              <a:rPr lang="cs-CZ" sz="2000" dirty="0"/>
              <a:t>Důležitý údaj k ověření správnosti výběru výzvy!!!</a:t>
            </a:r>
          </a:p>
        </p:txBody>
      </p:sp>
      <p:sp>
        <p:nvSpPr>
          <p:cNvPr id="16" name="Zástupný symbol pro obsah 5"/>
          <p:cNvSpPr>
            <a:spLocks noGrp="1"/>
          </p:cNvSpPr>
          <p:nvPr>
            <p:ph idx="10"/>
          </p:nvPr>
        </p:nvSpPr>
        <p:spPr>
          <a:xfrm>
            <a:off x="7109078" y="1556792"/>
            <a:ext cx="1927418" cy="4824536"/>
          </a:xfrm>
        </p:spPr>
        <p:txBody>
          <a:bodyPr/>
          <a:lstStyle/>
          <a:p>
            <a:pPr>
              <a:lnSpc>
                <a:spcPct val="100000"/>
              </a:lnSpc>
              <a:spcBef>
                <a:spcPts val="0"/>
              </a:spcBef>
              <a:spcAft>
                <a:spcPts val="0"/>
              </a:spcAft>
            </a:pPr>
            <a:r>
              <a:rPr lang="cs-CZ" sz="2000" dirty="0">
                <a:solidFill>
                  <a:schemeClr val="bg2">
                    <a:lumMod val="10000"/>
                  </a:schemeClr>
                </a:solidFill>
              </a:rPr>
              <a:t>Žádost založenou </a:t>
            </a:r>
            <a:br>
              <a:rPr lang="cs-CZ" sz="2000" dirty="0">
                <a:solidFill>
                  <a:schemeClr val="bg2">
                    <a:lumMod val="10000"/>
                  </a:schemeClr>
                </a:solidFill>
              </a:rPr>
            </a:br>
            <a:r>
              <a:rPr lang="cs-CZ" sz="2000" dirty="0">
                <a:solidFill>
                  <a:schemeClr val="bg2">
                    <a:lumMod val="10000"/>
                  </a:schemeClr>
                </a:solidFill>
              </a:rPr>
              <a:t>v nesprávné výzvě, není možné zkopírovat do výzvy jiné. </a:t>
            </a:r>
          </a:p>
          <a:p>
            <a:pPr>
              <a:lnSpc>
                <a:spcPct val="100000"/>
              </a:lnSpc>
              <a:spcBef>
                <a:spcPts val="0"/>
              </a:spcBef>
              <a:spcAft>
                <a:spcPts val="0"/>
              </a:spcAft>
            </a:pPr>
            <a:endParaRPr lang="cs-CZ" sz="2000" dirty="0">
              <a:solidFill>
                <a:schemeClr val="bg2">
                  <a:lumMod val="10000"/>
                </a:schemeClr>
              </a:solidFill>
            </a:endParaRPr>
          </a:p>
          <a:p>
            <a:pPr>
              <a:lnSpc>
                <a:spcPct val="100000"/>
              </a:lnSpc>
              <a:spcBef>
                <a:spcPts val="0"/>
              </a:spcBef>
              <a:spcAft>
                <a:spcPts val="0"/>
              </a:spcAft>
            </a:pPr>
            <a:r>
              <a:rPr lang="cs-CZ" sz="2000" dirty="0">
                <a:solidFill>
                  <a:schemeClr val="bg2">
                    <a:lumMod val="10000"/>
                  </a:schemeClr>
                </a:solidFill>
              </a:rPr>
              <a:t>Kopii žádosti lze vytvářet </a:t>
            </a:r>
            <a:r>
              <a:rPr lang="cs-CZ" sz="2000" u="sng" dirty="0">
                <a:solidFill>
                  <a:schemeClr val="bg2">
                    <a:lumMod val="10000"/>
                  </a:schemeClr>
                </a:solidFill>
              </a:rPr>
              <a:t>pouze</a:t>
            </a:r>
            <a:r>
              <a:rPr lang="cs-CZ" sz="2000" dirty="0">
                <a:solidFill>
                  <a:schemeClr val="bg2">
                    <a:lumMod val="10000"/>
                  </a:schemeClr>
                </a:solidFill>
              </a:rPr>
              <a:t> v rámci jedné výzvy.</a:t>
            </a:r>
          </a:p>
          <a:p>
            <a:pPr marL="0" indent="0">
              <a:lnSpc>
                <a:spcPct val="100000"/>
              </a:lnSpc>
              <a:spcBef>
                <a:spcPts val="0"/>
              </a:spcBef>
              <a:spcAft>
                <a:spcPts val="0"/>
              </a:spcAft>
              <a:buNone/>
            </a:pPr>
            <a:endParaRPr lang="cs-CZ" sz="2000" dirty="0"/>
          </a:p>
        </p:txBody>
      </p:sp>
    </p:spTree>
    <p:extLst>
      <p:ext uri="{BB962C8B-B14F-4D97-AF65-F5344CB8AC3E}">
        <p14:creationId xmlns:p14="http://schemas.microsoft.com/office/powerpoint/2010/main" val="3338087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specifické cíle</a:t>
            </a:r>
          </a:p>
        </p:txBody>
      </p:sp>
      <p:sp>
        <p:nvSpPr>
          <p:cNvPr id="4" name="Zástupný symbol pro obsah 3"/>
          <p:cNvSpPr>
            <a:spLocks noGrp="1"/>
          </p:cNvSpPr>
          <p:nvPr>
            <p:ph idx="10"/>
          </p:nvPr>
        </p:nvSpPr>
        <p:spPr>
          <a:xfrm>
            <a:off x="532834" y="5445224"/>
            <a:ext cx="8136456" cy="1224136"/>
          </a:xfrm>
        </p:spPr>
        <p:txBody>
          <a:bodyPr/>
          <a:lstStyle/>
          <a:p>
            <a:pPr>
              <a:lnSpc>
                <a:spcPct val="100000"/>
              </a:lnSpc>
              <a:spcBef>
                <a:spcPts val="0"/>
              </a:spcBef>
              <a:spcAft>
                <a:spcPts val="0"/>
              </a:spcAft>
            </a:pPr>
            <a:r>
              <a:rPr lang="cs-CZ" sz="2000" dirty="0">
                <a:solidFill>
                  <a:schemeClr val="bg2">
                    <a:lumMod val="10000"/>
                  </a:schemeClr>
                </a:solidFill>
              </a:rPr>
              <a:t>Záložka je vyplněna automaticky dle nastavení výzvy, data nelze editovat.</a:t>
            </a:r>
          </a:p>
          <a:p>
            <a:pPr>
              <a:lnSpc>
                <a:spcPct val="100000"/>
              </a:lnSpc>
              <a:spcBef>
                <a:spcPts val="0"/>
              </a:spcBef>
              <a:spcAft>
                <a:spcPts val="0"/>
              </a:spcAft>
            </a:pPr>
            <a:r>
              <a:rPr lang="cs-CZ" sz="2000" dirty="0">
                <a:solidFill>
                  <a:schemeClr val="bg2">
                    <a:lumMod val="10000"/>
                  </a:schemeClr>
                </a:solidFill>
              </a:rPr>
              <a:t>Automatický rozpad na méně a více rozvinuté regiony (% nastavené dle příslušné výzvy).</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17</a:t>
            </a:fld>
            <a:endParaRPr lang="cs-CZ" dirty="0"/>
          </a:p>
        </p:txBody>
      </p:sp>
      <p:pic>
        <p:nvPicPr>
          <p:cNvPr id="4099" name="Picture 3" descr="C:\Users\michaela.sedlackova\Desktop\Specifické cí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162860"/>
            <a:ext cx="8699085" cy="421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1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Popis projektu</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18</a:t>
            </a:fld>
            <a:endParaRPr lang="cs-CZ" dirty="0"/>
          </a:p>
        </p:txBody>
      </p:sp>
      <p:pic>
        <p:nvPicPr>
          <p:cNvPr id="1026" name="Picture 2" descr="C:\Users\michaela.sedlackova\Desktop\Popis projektu.PNG"/>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b="40465"/>
          <a:stretch/>
        </p:blipFill>
        <p:spPr bwMode="auto">
          <a:xfrm>
            <a:off x="251520" y="908720"/>
            <a:ext cx="8892480" cy="5551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518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Popis projektu</a:t>
            </a:r>
          </a:p>
        </p:txBody>
      </p:sp>
      <p:sp>
        <p:nvSpPr>
          <p:cNvPr id="3" name="Zástupný symbol pro obsah 2"/>
          <p:cNvSpPr>
            <a:spLocks noGrp="1"/>
          </p:cNvSpPr>
          <p:nvPr>
            <p:ph idx="1"/>
          </p:nvPr>
        </p:nvSpPr>
        <p:spPr>
          <a:xfrm>
            <a:off x="540000" y="836712"/>
            <a:ext cx="8064000" cy="5472608"/>
          </a:xfrm>
        </p:spPr>
        <p:txBody>
          <a:bodyPr/>
          <a:lstStyle/>
          <a:p>
            <a:r>
              <a:rPr lang="cs-CZ" sz="2000" b="1" dirty="0">
                <a:solidFill>
                  <a:schemeClr val="bg2">
                    <a:lumMod val="10000"/>
                  </a:schemeClr>
                </a:solidFill>
              </a:rPr>
              <a:t>Jaký problém projekt řeší?</a:t>
            </a:r>
          </a:p>
          <a:p>
            <a:pPr marL="0" indent="0">
              <a:buNone/>
            </a:pPr>
            <a:r>
              <a:rPr lang="cs-CZ" sz="2000" dirty="0">
                <a:solidFill>
                  <a:schemeClr val="bg2">
                    <a:lumMod val="10000"/>
                  </a:schemeClr>
                </a:solidFill>
              </a:rPr>
              <a:t>Vydefinujte konkrétní problém (případně problémy), který chcete a jste schopni projektem řešit. Uveďte popis problému, upřesnění, proč je opravdu nutné ho řešit (objektivní situace na trhu práce, statistiky, analýzy, šetření, apod.), koho se problém dotýká (jaké cílové skupiny, případně dalších subjektů), jaké jsou důsledky neřešení problému (ekonomické, sociální aj.) pro cílovou skupinu a společnost obecně. </a:t>
            </a:r>
            <a:endParaRPr lang="cs-CZ" sz="2000" b="1" dirty="0">
              <a:solidFill>
                <a:schemeClr val="bg2">
                  <a:lumMod val="10000"/>
                </a:schemeClr>
              </a:solidFill>
            </a:endParaRPr>
          </a:p>
          <a:p>
            <a:r>
              <a:rPr lang="cs-CZ" sz="2000" b="1" dirty="0">
                <a:solidFill>
                  <a:schemeClr val="bg2">
                    <a:lumMod val="10000"/>
                  </a:schemeClr>
                </a:solidFill>
              </a:rPr>
              <a:t>Jaké jsou příčiny problému? </a:t>
            </a:r>
            <a:endParaRPr lang="cs-CZ" sz="2000" dirty="0">
              <a:solidFill>
                <a:schemeClr val="bg2">
                  <a:lumMod val="10000"/>
                </a:schemeClr>
              </a:solidFill>
            </a:endParaRPr>
          </a:p>
          <a:p>
            <a:pPr marL="0" indent="0">
              <a:buNone/>
            </a:pPr>
            <a:r>
              <a:rPr lang="cs-CZ" sz="2000" dirty="0">
                <a:solidFill>
                  <a:schemeClr val="bg2">
                    <a:lumMod val="10000"/>
                  </a:schemeClr>
                </a:solidFill>
              </a:rPr>
              <a:t>Uveďte stručnou analýzu/popis příčin problému. Dále specifikujte, co dokládá (jaké údaje, zdroje) existenci problému, případně uveďte i informace, jak a zda se daný problém již řešil (jakými způsoby a jaká byla jejich účinnost a proč nebyly případně efektivní). </a:t>
            </a:r>
          </a:p>
          <a:p>
            <a:pPr marL="0" indent="0">
              <a:buNone/>
            </a:pPr>
            <a:endParaRPr lang="cs-CZ" sz="2000" dirty="0"/>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19</a:t>
            </a:fld>
            <a:endParaRPr lang="cs-CZ" dirty="0"/>
          </a:p>
        </p:txBody>
      </p:sp>
    </p:spTree>
    <p:extLst>
      <p:ext uri="{BB962C8B-B14F-4D97-AF65-F5344CB8AC3E}">
        <p14:creationId xmlns:p14="http://schemas.microsoft.com/office/powerpoint/2010/main" val="158669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Příprava žádosti o podporu</a:t>
            </a:r>
          </a:p>
        </p:txBody>
      </p:sp>
      <p:sp>
        <p:nvSpPr>
          <p:cNvPr id="3" name="Zástupný symbol pro obsah 2"/>
          <p:cNvSpPr>
            <a:spLocks noGrp="1"/>
          </p:cNvSpPr>
          <p:nvPr>
            <p:ph idx="1"/>
          </p:nvPr>
        </p:nvSpPr>
        <p:spPr>
          <a:xfrm>
            <a:off x="540000" y="1340768"/>
            <a:ext cx="8064000" cy="5184576"/>
          </a:xfrm>
        </p:spPr>
        <p:txBody>
          <a:bodyPr/>
          <a:lstStyle/>
          <a:p>
            <a:pPr marL="0" indent="0">
              <a:buNone/>
            </a:pPr>
            <a:r>
              <a:rPr lang="cs-CZ" sz="1800" b="1" u="sng" cap="all" dirty="0">
                <a:solidFill>
                  <a:schemeClr val="bg2">
                    <a:lumMod val="10000"/>
                  </a:schemeClr>
                </a:solidFill>
              </a:rPr>
              <a:t>PROJEKTOVÝ ZÁMĚR</a:t>
            </a:r>
          </a:p>
          <a:p>
            <a:pPr marL="900000" indent="-342900" hangingPunct="0">
              <a:lnSpc>
                <a:spcPct val="100000"/>
              </a:lnSpc>
              <a:buFont typeface="+mj-lt"/>
              <a:buAutoNum type="arabicPeriod"/>
            </a:pPr>
            <a:r>
              <a:rPr lang="cs-CZ" sz="1600" b="1" cap="all" dirty="0">
                <a:solidFill>
                  <a:schemeClr val="bg2">
                    <a:lumMod val="10000"/>
                  </a:schemeClr>
                </a:solidFill>
              </a:rPr>
              <a:t>Co chceme a můžeme změnit? </a:t>
            </a:r>
          </a:p>
          <a:p>
            <a:pPr marL="900000" indent="-342900" hangingPunct="0">
              <a:lnSpc>
                <a:spcPct val="100000"/>
              </a:lnSpc>
              <a:buFont typeface="+mj-lt"/>
              <a:buAutoNum type="arabicPeriod"/>
            </a:pPr>
            <a:r>
              <a:rPr lang="cs-CZ" sz="1600" b="1" cap="all" dirty="0">
                <a:solidFill>
                  <a:schemeClr val="bg2">
                    <a:lumMod val="10000"/>
                  </a:schemeClr>
                </a:solidFill>
              </a:rPr>
              <a:t>Jak toho chceme dosáhnout?</a:t>
            </a:r>
          </a:p>
          <a:p>
            <a:pPr marL="900000" indent="-342900" hangingPunct="0">
              <a:lnSpc>
                <a:spcPct val="100000"/>
              </a:lnSpc>
              <a:spcAft>
                <a:spcPts val="1200"/>
              </a:spcAft>
              <a:buFont typeface="+mj-lt"/>
              <a:buAutoNum type="arabicPeriod"/>
            </a:pPr>
            <a:r>
              <a:rPr lang="cs-CZ" sz="1600" b="1" cap="all" dirty="0">
                <a:solidFill>
                  <a:schemeClr val="bg2">
                    <a:lumMod val="10000"/>
                  </a:schemeClr>
                </a:solidFill>
              </a:rPr>
              <a:t>Jak ověříme, že jsme byli úspěšní?</a:t>
            </a:r>
          </a:p>
          <a:p>
            <a:pPr marL="0" indent="0">
              <a:buNone/>
            </a:pPr>
            <a:r>
              <a:rPr lang="cs-CZ" sz="1800" b="1" u="sng" cap="all" dirty="0">
                <a:solidFill>
                  <a:schemeClr val="bg2">
                    <a:lumMod val="10000"/>
                  </a:schemeClr>
                </a:solidFill>
              </a:rPr>
              <a:t>1. Co chceme a můžeme změnit? </a:t>
            </a:r>
          </a:p>
          <a:p>
            <a:pPr lvl="1">
              <a:lnSpc>
                <a:spcPct val="100000"/>
              </a:lnSpc>
              <a:spcBef>
                <a:spcPts val="0"/>
              </a:spcBef>
            </a:pPr>
            <a:r>
              <a:rPr lang="cs-CZ" sz="1600" dirty="0">
                <a:solidFill>
                  <a:schemeClr val="bg2">
                    <a:lumMod val="10000"/>
                  </a:schemeClr>
                </a:solidFill>
              </a:rPr>
              <a:t>Definování konkrétních problémů (</a:t>
            </a:r>
            <a:r>
              <a:rPr lang="cs-CZ" sz="1600" b="1" dirty="0">
                <a:solidFill>
                  <a:schemeClr val="bg2">
                    <a:lumMod val="10000"/>
                  </a:schemeClr>
                </a:solidFill>
              </a:rPr>
              <a:t>identifikování potřeb</a:t>
            </a:r>
            <a:r>
              <a:rPr lang="cs-CZ" sz="1600" dirty="0">
                <a:solidFill>
                  <a:schemeClr val="bg2">
                    <a:lumMod val="10000"/>
                  </a:schemeClr>
                </a:solidFill>
              </a:rPr>
              <a:t> </a:t>
            </a:r>
            <a:r>
              <a:rPr lang="cs-CZ" sz="1600" b="1" dirty="0">
                <a:solidFill>
                  <a:schemeClr val="bg2">
                    <a:lumMod val="10000"/>
                  </a:schemeClr>
                </a:solidFill>
              </a:rPr>
              <a:t>cílové skupiny</a:t>
            </a:r>
            <a:r>
              <a:rPr lang="cs-CZ" sz="1600" dirty="0">
                <a:solidFill>
                  <a:schemeClr val="bg2">
                    <a:lumMod val="10000"/>
                  </a:schemeClr>
                </a:solidFill>
              </a:rPr>
              <a:t>), </a:t>
            </a:r>
            <a:br>
              <a:rPr lang="cs-CZ" sz="1600" dirty="0">
                <a:solidFill>
                  <a:schemeClr val="bg2">
                    <a:lumMod val="10000"/>
                  </a:schemeClr>
                </a:solidFill>
              </a:rPr>
            </a:br>
            <a:r>
              <a:rPr lang="cs-CZ" sz="1600" dirty="0">
                <a:solidFill>
                  <a:schemeClr val="bg2">
                    <a:lumMod val="10000"/>
                  </a:schemeClr>
                </a:solidFill>
              </a:rPr>
              <a:t>které chceme a jsme schopni projektem změnit.</a:t>
            </a:r>
          </a:p>
          <a:p>
            <a:pPr marL="0" indent="0" hangingPunct="0">
              <a:lnSpc>
                <a:spcPct val="100000"/>
              </a:lnSpc>
              <a:buNone/>
            </a:pPr>
            <a:r>
              <a:rPr lang="cs-CZ" sz="1600" b="1" dirty="0">
                <a:solidFill>
                  <a:schemeClr val="bg2">
                    <a:lumMod val="10000"/>
                  </a:schemeClr>
                </a:solidFill>
              </a:rPr>
              <a:t>Doporučení:</a:t>
            </a:r>
          </a:p>
          <a:p>
            <a:pPr lvl="0" algn="just" hangingPunct="0">
              <a:lnSpc>
                <a:spcPct val="100000"/>
              </a:lnSpc>
              <a:spcBef>
                <a:spcPts val="0"/>
              </a:spcBef>
              <a:spcAft>
                <a:spcPts val="0"/>
              </a:spcAft>
            </a:pPr>
            <a:r>
              <a:rPr lang="cs-CZ" sz="1600" dirty="0">
                <a:solidFill>
                  <a:schemeClr val="bg2">
                    <a:lumMod val="10000"/>
                  </a:schemeClr>
                </a:solidFill>
              </a:rPr>
              <a:t>jedna z nejdůležitějších částí žádosti, neodbývejte ji,</a:t>
            </a:r>
          </a:p>
          <a:p>
            <a:pPr lvl="0" algn="just" hangingPunct="0">
              <a:lnSpc>
                <a:spcPct val="100000"/>
              </a:lnSpc>
              <a:spcBef>
                <a:spcPts val="0"/>
              </a:spcBef>
              <a:spcAft>
                <a:spcPts val="0"/>
              </a:spcAft>
            </a:pPr>
            <a:r>
              <a:rPr lang="cs-CZ" sz="1600" dirty="0">
                <a:solidFill>
                  <a:schemeClr val="bg2">
                    <a:lumMod val="10000"/>
                  </a:schemeClr>
                </a:solidFill>
              </a:rPr>
              <a:t>Text by měl být věcný, konkrétní a exaktní: čísla, data,</a:t>
            </a:r>
          </a:p>
          <a:p>
            <a:pPr lvl="0" algn="just" hangingPunct="0">
              <a:lnSpc>
                <a:spcPct val="100000"/>
              </a:lnSpc>
              <a:spcBef>
                <a:spcPts val="0"/>
              </a:spcBef>
              <a:spcAft>
                <a:spcPts val="0"/>
              </a:spcAft>
            </a:pPr>
            <a:r>
              <a:rPr lang="cs-CZ" sz="1600" dirty="0">
                <a:solidFill>
                  <a:schemeClr val="bg2">
                    <a:lumMod val="10000"/>
                  </a:schemeClr>
                </a:solidFill>
              </a:rPr>
              <a:t>soustřeďte se na ty potřeby, které korespondují s cíli a aktivitami projektu, </a:t>
            </a:r>
            <a:br>
              <a:rPr lang="cs-CZ" sz="1600" dirty="0">
                <a:solidFill>
                  <a:schemeClr val="bg2">
                    <a:lumMod val="10000"/>
                  </a:schemeClr>
                </a:solidFill>
              </a:rPr>
            </a:br>
            <a:r>
              <a:rPr lang="cs-CZ" sz="1600" dirty="0">
                <a:solidFill>
                  <a:schemeClr val="bg2">
                    <a:lumMod val="10000"/>
                  </a:schemeClr>
                </a:solidFill>
              </a:rPr>
              <a:t>a tuto vazbu prokažte,</a:t>
            </a:r>
          </a:p>
          <a:p>
            <a:pPr lvl="0" algn="just" hangingPunct="0">
              <a:lnSpc>
                <a:spcPct val="100000"/>
              </a:lnSpc>
              <a:spcBef>
                <a:spcPts val="0"/>
              </a:spcBef>
              <a:spcAft>
                <a:spcPts val="0"/>
              </a:spcAft>
            </a:pPr>
            <a:r>
              <a:rPr lang="cs-CZ" sz="1600" dirty="0">
                <a:solidFill>
                  <a:schemeClr val="bg2">
                    <a:lumMod val="10000"/>
                  </a:schemeClr>
                </a:solidFill>
              </a:rPr>
              <a:t>držte se cílové skupiny</a:t>
            </a:r>
          </a:p>
          <a:p>
            <a:pPr lvl="0" algn="just" hangingPunct="0">
              <a:lnSpc>
                <a:spcPct val="100000"/>
              </a:lnSpc>
              <a:spcBef>
                <a:spcPts val="0"/>
              </a:spcBef>
              <a:spcAft>
                <a:spcPts val="0"/>
              </a:spcAft>
            </a:pPr>
            <a:r>
              <a:rPr lang="cs-CZ" sz="1600" dirty="0">
                <a:solidFill>
                  <a:schemeClr val="bg2">
                    <a:lumMod val="10000"/>
                  </a:schemeClr>
                </a:solidFill>
              </a:rPr>
              <a:t>odvolejte se na analytické materiály, dejte je do přílohy,</a:t>
            </a:r>
          </a:p>
          <a:p>
            <a:pPr lvl="0" algn="just" hangingPunct="0">
              <a:lnSpc>
                <a:spcPct val="100000"/>
              </a:lnSpc>
              <a:spcBef>
                <a:spcPts val="0"/>
              </a:spcBef>
              <a:spcAft>
                <a:spcPts val="0"/>
              </a:spcAft>
            </a:pPr>
            <a:r>
              <a:rPr lang="cs-CZ" sz="1600" dirty="0">
                <a:solidFill>
                  <a:schemeClr val="bg2">
                    <a:lumMod val="10000"/>
                  </a:schemeClr>
                </a:solidFill>
              </a:rPr>
              <a:t>odvolejte se na strategické dokumenty, dejte je do přílohy.</a:t>
            </a:r>
          </a:p>
          <a:p>
            <a:pPr lvl="1">
              <a:lnSpc>
                <a:spcPct val="100000"/>
              </a:lnSpc>
              <a:spcBef>
                <a:spcPts val="0"/>
              </a:spcBef>
            </a:pPr>
            <a:endParaRPr lang="cs-CZ" sz="1600" dirty="0"/>
          </a:p>
          <a:p>
            <a:pPr marL="342900" indent="-342900">
              <a:spcAft>
                <a:spcPts val="1200"/>
              </a:spcAft>
              <a:buAutoNum type="arabicParenR"/>
            </a:pPr>
            <a:endParaRPr lang="cs-CZ" sz="1800" b="1" u="sng" cap="all" dirty="0"/>
          </a:p>
          <a:p>
            <a:endParaRPr lang="cs-CZ" sz="1800" b="1" u="sng" cap="all"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2</a:t>
            </a:fld>
            <a:endParaRPr lang="cs-CZ" dirty="0"/>
          </a:p>
        </p:txBody>
      </p:sp>
    </p:spTree>
    <p:extLst>
      <p:ext uri="{BB962C8B-B14F-4D97-AF65-F5344CB8AC3E}">
        <p14:creationId xmlns:p14="http://schemas.microsoft.com/office/powerpoint/2010/main" val="32950331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Popis projektu</a:t>
            </a:r>
          </a:p>
        </p:txBody>
      </p:sp>
      <p:sp>
        <p:nvSpPr>
          <p:cNvPr id="3" name="Zástupný symbol pro obsah 2"/>
          <p:cNvSpPr>
            <a:spLocks noGrp="1"/>
          </p:cNvSpPr>
          <p:nvPr>
            <p:ph idx="1"/>
          </p:nvPr>
        </p:nvSpPr>
        <p:spPr>
          <a:xfrm>
            <a:off x="540000" y="836712"/>
            <a:ext cx="8064000" cy="5472608"/>
          </a:xfrm>
        </p:spPr>
        <p:txBody>
          <a:bodyPr/>
          <a:lstStyle/>
          <a:p>
            <a:r>
              <a:rPr lang="cs-CZ" sz="2000" b="1" dirty="0">
                <a:solidFill>
                  <a:schemeClr val="bg2">
                    <a:lumMod val="10000"/>
                  </a:schemeClr>
                </a:solidFill>
              </a:rPr>
              <a:t>Co je cílem projektu? </a:t>
            </a:r>
            <a:endParaRPr lang="cs-CZ" sz="2000" dirty="0">
              <a:solidFill>
                <a:schemeClr val="bg2">
                  <a:lumMod val="10000"/>
                </a:schemeClr>
              </a:solidFill>
            </a:endParaRPr>
          </a:p>
          <a:p>
            <a:pPr marL="0" indent="0">
              <a:buNone/>
            </a:pPr>
            <a:r>
              <a:rPr lang="cs-CZ" sz="2000" dirty="0">
                <a:solidFill>
                  <a:schemeClr val="bg2">
                    <a:lumMod val="10000"/>
                  </a:schemeClr>
                </a:solidFill>
              </a:rPr>
              <a:t>Popište cíl projektu (případně cíle - v případě více dílčích cílů by měly být tyto cíle vzájemně provázané). Cíl by měl být konkrétní, reálně dosažitelný v daném čase a za daných podmínek, měřitelný a kvantifikovatelný (procentuálně, početně, apod.). Dosažení cíle projektu by mělo přispět k řešení vymezeného problému. Měl by být nastaven mechanismus (kritéria), na základě kterého bude možné ověřit dosažení plánovaného cíle.</a:t>
            </a:r>
          </a:p>
          <a:p>
            <a:r>
              <a:rPr lang="cs-CZ" sz="2000" b="1" dirty="0">
                <a:solidFill>
                  <a:schemeClr val="bg2">
                    <a:lumMod val="10000"/>
                  </a:schemeClr>
                </a:solidFill>
              </a:rPr>
              <a:t>Jaká/é změna/y je/jsou v důsledku projektu očekávána/y? </a:t>
            </a:r>
          </a:p>
          <a:p>
            <a:pPr marL="0" indent="0">
              <a:buNone/>
            </a:pPr>
            <a:r>
              <a:rPr lang="cs-CZ" sz="2000" dirty="0">
                <a:solidFill>
                  <a:schemeClr val="bg2">
                    <a:lumMod val="10000"/>
                  </a:schemeClr>
                </a:solidFill>
              </a:rPr>
              <a:t>Pokuste se vydefinovat/popsat, co chcete a můžete změnit realizací (aktivitami) projektu. V porovnání s cíli projektu se může jednat o obecnější změnu, ke které naplnění cílů projektu pouze třeba částečně přispěje, ale nezajistí tuto změnu v plném rozsahu. Popište, do jaké míry má tato změna potenciál vyřešit problém cílové skupiny.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20</a:t>
            </a:fld>
            <a:endParaRPr lang="cs-CZ" dirty="0"/>
          </a:p>
        </p:txBody>
      </p:sp>
    </p:spTree>
    <p:extLst>
      <p:ext uri="{BB962C8B-B14F-4D97-AF65-F5344CB8AC3E}">
        <p14:creationId xmlns:p14="http://schemas.microsoft.com/office/powerpoint/2010/main" val="22355818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Popis projektu</a:t>
            </a:r>
          </a:p>
        </p:txBody>
      </p:sp>
      <p:sp>
        <p:nvSpPr>
          <p:cNvPr id="3" name="Zástupný symbol pro obsah 2"/>
          <p:cNvSpPr>
            <a:spLocks noGrp="1"/>
          </p:cNvSpPr>
          <p:nvPr>
            <p:ph idx="1"/>
          </p:nvPr>
        </p:nvSpPr>
        <p:spPr>
          <a:xfrm>
            <a:off x="540000" y="836712"/>
            <a:ext cx="8064000" cy="5472608"/>
          </a:xfrm>
        </p:spPr>
        <p:txBody>
          <a:bodyPr/>
          <a:lstStyle/>
          <a:p>
            <a:r>
              <a:rPr lang="pl-PL" sz="2000" b="1" dirty="0">
                <a:solidFill>
                  <a:schemeClr val="bg2">
                    <a:lumMod val="10000"/>
                  </a:schemeClr>
                </a:solidFill>
              </a:rPr>
              <a:t>Jaké aktivity v projektu budou realizovány? </a:t>
            </a:r>
            <a:endParaRPr lang="pl-PL" sz="2000" dirty="0">
              <a:solidFill>
                <a:schemeClr val="bg2">
                  <a:lumMod val="10000"/>
                </a:schemeClr>
              </a:solidFill>
            </a:endParaRPr>
          </a:p>
          <a:p>
            <a:pPr marL="0" indent="0">
              <a:buNone/>
            </a:pPr>
            <a:r>
              <a:rPr lang="cs-CZ" sz="2000" dirty="0">
                <a:solidFill>
                  <a:schemeClr val="bg2">
                    <a:lumMod val="10000"/>
                  </a:schemeClr>
                </a:solidFill>
              </a:rPr>
              <a:t>Vzhledem k tomu, že žádost o podporu obsahuje samostatnou záložku Klíčové aktivity (viz kap. 6.2.7), není nutné na tomto místě poskytovat podrobnosti. Lze se odkázat na klíčové aktivity, případně uvést ve zkratce to, co je v Klíčových aktivitách. </a:t>
            </a:r>
          </a:p>
          <a:p>
            <a:pPr marL="0" indent="0">
              <a:buNone/>
            </a:pPr>
            <a:r>
              <a:rPr lang="cs-CZ" sz="2000" dirty="0">
                <a:solidFill>
                  <a:schemeClr val="bg2">
                    <a:lumMod val="10000"/>
                  </a:schemeClr>
                </a:solidFill>
              </a:rPr>
              <a:t>POZOR: Ovšem důležité je, aby si toto pole a obsah záložky Klíčové aktivity neodporovaly. </a:t>
            </a:r>
          </a:p>
          <a:p>
            <a:pPr marL="0" indent="0">
              <a:buNone/>
            </a:pPr>
            <a:r>
              <a:rPr lang="cs-CZ" sz="2000" dirty="0">
                <a:solidFill>
                  <a:schemeClr val="bg2">
                    <a:lumMod val="10000"/>
                  </a:schemeClr>
                </a:solidFill>
              </a:rPr>
              <a:t>Jednotlivé aktivity by měly odrážet vnitřní konzistentnost a logiku projektu (tím se rozumí mít vazbu mezi cíli projektu, obsahem klíčových aktivit a výstupy klíčových aktivit). Aktivity nesmí být v rozporu s tím, co je v textu výzvy k předkládání žádostí specifikováno jakožto podporované aktivity. Aktivity by měly být vhodně časově provázány (doplňovat se, kde je to relevantní a navazovat na sebe).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21</a:t>
            </a:fld>
            <a:endParaRPr lang="cs-CZ" dirty="0"/>
          </a:p>
        </p:txBody>
      </p:sp>
    </p:spTree>
    <p:extLst>
      <p:ext uri="{BB962C8B-B14F-4D97-AF65-F5344CB8AC3E}">
        <p14:creationId xmlns:p14="http://schemas.microsoft.com/office/powerpoint/2010/main" val="20622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Popis projektu</a:t>
            </a:r>
          </a:p>
        </p:txBody>
      </p:sp>
      <p:sp>
        <p:nvSpPr>
          <p:cNvPr id="3" name="Zástupný symbol pro obsah 2"/>
          <p:cNvSpPr>
            <a:spLocks noGrp="1"/>
          </p:cNvSpPr>
          <p:nvPr>
            <p:ph idx="1"/>
          </p:nvPr>
        </p:nvSpPr>
        <p:spPr>
          <a:xfrm>
            <a:off x="540000" y="836712"/>
            <a:ext cx="8064000" cy="5472608"/>
          </a:xfrm>
        </p:spPr>
        <p:txBody>
          <a:bodyPr/>
          <a:lstStyle/>
          <a:p>
            <a:pPr algn="just"/>
            <a:r>
              <a:rPr lang="cs-CZ" sz="2000" b="1" dirty="0">
                <a:solidFill>
                  <a:schemeClr val="bg2">
                    <a:lumMod val="10000"/>
                  </a:schemeClr>
                </a:solidFill>
              </a:rPr>
              <a:t>Popis realizačního týmu</a:t>
            </a:r>
            <a:endParaRPr lang="cs-CZ" sz="2000" dirty="0">
              <a:solidFill>
                <a:schemeClr val="bg2">
                  <a:lumMod val="10000"/>
                </a:schemeClr>
              </a:solidFill>
            </a:endParaRPr>
          </a:p>
          <a:p>
            <a:pPr marL="0" indent="0" algn="just">
              <a:buNone/>
            </a:pPr>
            <a:r>
              <a:rPr lang="cs-CZ" sz="2000" dirty="0">
                <a:solidFill>
                  <a:schemeClr val="bg2">
                    <a:lumMod val="10000"/>
                  </a:schemeClr>
                </a:solidFill>
              </a:rPr>
              <a:t>Uveďte všechny pracovní pozice, které dle vašeho záměru budou patřit do realizačního týmu projektu (bez ohledu na to, jakou formou budou financovány, tj. bez vazby na to zda osobní náklady na tyto pozice patří do přímých či nepřímých nákladů) a bez ohledu na to, zda je bude zaměstnávat žadatel/příjemce nebo partner. Uvádí se jednotlivé pracovní pozice, popis hlavních činností/úkolů, rozsah zapojení pozice do realizace projektu, odborné kapacity atd.</a:t>
            </a:r>
          </a:p>
          <a:p>
            <a:pPr algn="just"/>
            <a:r>
              <a:rPr lang="cs-CZ" sz="2000" b="1" dirty="0">
                <a:solidFill>
                  <a:schemeClr val="bg2">
                    <a:lumMod val="10000"/>
                  </a:schemeClr>
                </a:solidFill>
              </a:rPr>
              <a:t>Jak bude zajištěno šíření výstupů projektu? </a:t>
            </a:r>
            <a:endParaRPr lang="cs-CZ" sz="2000" dirty="0">
              <a:solidFill>
                <a:schemeClr val="bg2">
                  <a:lumMod val="10000"/>
                </a:schemeClr>
              </a:solidFill>
            </a:endParaRPr>
          </a:p>
          <a:p>
            <a:pPr marL="0" indent="0" algn="just">
              <a:buNone/>
            </a:pPr>
            <a:r>
              <a:rPr lang="cs-CZ" sz="2000" dirty="0">
                <a:solidFill>
                  <a:schemeClr val="bg2">
                    <a:lumMod val="10000"/>
                  </a:schemeClr>
                </a:solidFill>
              </a:rPr>
              <a:t>Uveďte, podle typu projektu/aktivit, jakým způsobem počítáte se zajištěním šíření výstupů projektu. Jedná se jak o tzv. volné šíření výstupů/produktů projektů (např. metodických dokumentů pro přípravu a realizaci vzdělávání, výsledků analýz, výstupů z konferencí a seminářů jako jsou sborníky, příklady dobré praxe), tak případně i šíření povědomí o projektu.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22</a:t>
            </a:fld>
            <a:endParaRPr lang="cs-CZ" dirty="0"/>
          </a:p>
        </p:txBody>
      </p:sp>
    </p:spTree>
    <p:extLst>
      <p:ext uri="{BB962C8B-B14F-4D97-AF65-F5344CB8AC3E}">
        <p14:creationId xmlns:p14="http://schemas.microsoft.com/office/powerpoint/2010/main" val="683579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Popis projektu</a:t>
            </a:r>
          </a:p>
        </p:txBody>
      </p:sp>
      <p:sp>
        <p:nvSpPr>
          <p:cNvPr id="3" name="Zástupný symbol pro obsah 2"/>
          <p:cNvSpPr>
            <a:spLocks noGrp="1"/>
          </p:cNvSpPr>
          <p:nvPr>
            <p:ph idx="1"/>
          </p:nvPr>
        </p:nvSpPr>
        <p:spPr>
          <a:xfrm>
            <a:off x="540000" y="836712"/>
            <a:ext cx="8064000" cy="5472608"/>
          </a:xfrm>
        </p:spPr>
        <p:txBody>
          <a:bodyPr/>
          <a:lstStyle/>
          <a:p>
            <a:pPr algn="just"/>
            <a:r>
              <a:rPr lang="cs-CZ" sz="2000" b="1" dirty="0">
                <a:solidFill>
                  <a:schemeClr val="bg2">
                    <a:lumMod val="10000"/>
                  </a:schemeClr>
                </a:solidFill>
              </a:rPr>
              <a:t>V čem je navržené řešení inovativní? </a:t>
            </a:r>
            <a:endParaRPr lang="cs-CZ" sz="2000" dirty="0">
              <a:solidFill>
                <a:schemeClr val="bg2">
                  <a:lumMod val="10000"/>
                </a:schemeClr>
              </a:solidFill>
            </a:endParaRPr>
          </a:p>
          <a:p>
            <a:pPr marL="0" indent="0" algn="just">
              <a:buNone/>
            </a:pPr>
            <a:r>
              <a:rPr lang="cs-CZ" sz="2000" dirty="0">
                <a:solidFill>
                  <a:schemeClr val="bg2">
                    <a:lumMod val="10000"/>
                  </a:schemeClr>
                </a:solidFill>
              </a:rPr>
              <a:t>Uveďte, zda jde o nové řešení (případně o řešení aplikované novým způsobem) v dané oblasti/sektoru/regionu/trhu nebo pro dané uživatele, popište „novost“ řešení ve srovnání se stávajícími, standardními postupy. </a:t>
            </a:r>
          </a:p>
          <a:p>
            <a:pPr algn="just"/>
            <a:r>
              <a:rPr lang="cs-CZ" sz="2000" b="1" dirty="0">
                <a:solidFill>
                  <a:schemeClr val="bg2">
                    <a:lumMod val="10000"/>
                  </a:schemeClr>
                </a:solidFill>
              </a:rPr>
              <a:t>Jaká existují rizika projektu? </a:t>
            </a:r>
            <a:endParaRPr lang="cs-CZ" sz="2000" dirty="0">
              <a:solidFill>
                <a:schemeClr val="bg2">
                  <a:lumMod val="10000"/>
                </a:schemeClr>
              </a:solidFill>
            </a:endParaRPr>
          </a:p>
          <a:p>
            <a:pPr marL="0" indent="0" algn="just">
              <a:buNone/>
            </a:pPr>
            <a:r>
              <a:rPr lang="cs-CZ" sz="2000" dirty="0">
                <a:solidFill>
                  <a:schemeClr val="bg2">
                    <a:lumMod val="10000"/>
                  </a:schemeClr>
                </a:solidFill>
              </a:rPr>
              <a:t>Identifikujte především rizika, která nevycházejí z vnějších okolností, tj. popište zejména ta rizika, která můžete částečně eliminovat nebo si připravit možné varianty řešení rizikové situace. Příklady rizik: nenaplnění počtu účastníků z cílové skupiny, nedostatek kvalifikovaného personálu pro zajištění realizace projektu, časové průtahy při realizaci, neplnění závazků partnera, nedostatek financí apod.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23</a:t>
            </a:fld>
            <a:endParaRPr lang="cs-CZ" dirty="0"/>
          </a:p>
        </p:txBody>
      </p:sp>
    </p:spTree>
    <p:extLst>
      <p:ext uri="{BB962C8B-B14F-4D97-AF65-F5344CB8AC3E}">
        <p14:creationId xmlns:p14="http://schemas.microsoft.com/office/powerpoint/2010/main" val="643814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Indikátory</a:t>
            </a:r>
          </a:p>
        </p:txBody>
      </p:sp>
      <p:sp>
        <p:nvSpPr>
          <p:cNvPr id="4" name="Zástupný symbol pro obsah 3"/>
          <p:cNvSpPr>
            <a:spLocks noGrp="1"/>
          </p:cNvSpPr>
          <p:nvPr>
            <p:ph idx="10"/>
          </p:nvPr>
        </p:nvSpPr>
        <p:spPr>
          <a:xfrm>
            <a:off x="6300192" y="404664"/>
            <a:ext cx="2808312" cy="6093871"/>
          </a:xfrm>
        </p:spPr>
        <p:txBody>
          <a:bodyPr/>
          <a:lstStyle/>
          <a:p>
            <a:pPr>
              <a:lnSpc>
                <a:spcPts val="2500"/>
              </a:lnSpc>
            </a:pPr>
            <a:r>
              <a:rPr lang="cs-CZ" sz="2000" dirty="0">
                <a:solidFill>
                  <a:schemeClr val="bg2">
                    <a:lumMod val="10000"/>
                  </a:schemeClr>
                </a:solidFill>
              </a:rPr>
              <a:t>Indikátory aktuální pro danou výzvu se nabízí ze seznamu nebo ve výběru přes tlačítko Nový  záznam.</a:t>
            </a:r>
          </a:p>
          <a:p>
            <a:pPr>
              <a:lnSpc>
                <a:spcPts val="2500"/>
              </a:lnSpc>
            </a:pPr>
            <a:r>
              <a:rPr lang="cs-CZ" sz="2000" dirty="0">
                <a:solidFill>
                  <a:srgbClr val="FF0000"/>
                </a:solidFill>
              </a:rPr>
              <a:t>Pouze indikátory ve výzvě MAS !!!</a:t>
            </a:r>
          </a:p>
          <a:p>
            <a:pPr>
              <a:lnSpc>
                <a:spcPts val="2500"/>
              </a:lnSpc>
            </a:pPr>
            <a:r>
              <a:rPr lang="cs-CZ" sz="2000" b="1" u="sng" dirty="0">
                <a:solidFill>
                  <a:schemeClr val="bg2">
                    <a:lumMod val="10000"/>
                  </a:schemeClr>
                </a:solidFill>
              </a:rPr>
              <a:t>Povinná pole:</a:t>
            </a:r>
          </a:p>
          <a:p>
            <a:pPr lvl="1">
              <a:lnSpc>
                <a:spcPts val="2500"/>
              </a:lnSpc>
              <a:spcBef>
                <a:spcPts val="0"/>
              </a:spcBef>
              <a:spcAft>
                <a:spcPts val="0"/>
              </a:spcAft>
            </a:pPr>
            <a:r>
              <a:rPr lang="cs-CZ" sz="1700" dirty="0">
                <a:solidFill>
                  <a:schemeClr val="bg2">
                    <a:lumMod val="10000"/>
                  </a:schemeClr>
                </a:solidFill>
              </a:rPr>
              <a:t>Cílová hodnota</a:t>
            </a:r>
          </a:p>
          <a:p>
            <a:pPr lvl="1">
              <a:lnSpc>
                <a:spcPts val="2500"/>
              </a:lnSpc>
              <a:spcBef>
                <a:spcPts val="0"/>
              </a:spcBef>
              <a:spcAft>
                <a:spcPts val="0"/>
              </a:spcAft>
            </a:pPr>
            <a:r>
              <a:rPr lang="cs-CZ" sz="1700" dirty="0">
                <a:solidFill>
                  <a:schemeClr val="bg2">
                    <a:lumMod val="10000"/>
                  </a:schemeClr>
                </a:solidFill>
              </a:rPr>
              <a:t>Datum cílové hodnoty</a:t>
            </a:r>
          </a:p>
          <a:p>
            <a:pPr lvl="1">
              <a:lnSpc>
                <a:spcPts val="2500"/>
              </a:lnSpc>
              <a:spcBef>
                <a:spcPts val="0"/>
              </a:spcBef>
              <a:spcAft>
                <a:spcPts val="0"/>
              </a:spcAft>
            </a:pPr>
            <a:r>
              <a:rPr lang="cs-CZ" sz="1700" dirty="0">
                <a:solidFill>
                  <a:schemeClr val="bg2">
                    <a:lumMod val="10000"/>
                  </a:schemeClr>
                </a:solidFill>
              </a:rPr>
              <a:t>Popis hodnoty </a:t>
            </a:r>
          </a:p>
          <a:p>
            <a:pPr lvl="1">
              <a:lnSpc>
                <a:spcPts val="2500"/>
              </a:lnSpc>
              <a:spcBef>
                <a:spcPts val="0"/>
              </a:spcBef>
              <a:spcAft>
                <a:spcPts val="0"/>
              </a:spcAft>
            </a:pPr>
            <a:r>
              <a:rPr lang="cs-CZ" sz="1700" dirty="0">
                <a:solidFill>
                  <a:schemeClr val="bg2">
                    <a:lumMod val="10000"/>
                  </a:schemeClr>
                </a:solidFill>
              </a:rPr>
              <a:t>Výchozí hodnota je 0</a:t>
            </a:r>
          </a:p>
          <a:p>
            <a:pPr>
              <a:lnSpc>
                <a:spcPts val="2500"/>
              </a:lnSpc>
            </a:pPr>
            <a:r>
              <a:rPr lang="cs-CZ" sz="2000" dirty="0">
                <a:solidFill>
                  <a:schemeClr val="bg2">
                    <a:lumMod val="10000"/>
                  </a:schemeClr>
                </a:solidFill>
              </a:rPr>
              <a:t>Každý řádek (indikátor) je nutné po vyplnění uložit!</a:t>
            </a:r>
          </a:p>
          <a:p>
            <a:pPr marL="0" indent="0">
              <a:lnSpc>
                <a:spcPts val="2500"/>
              </a:lnSpc>
              <a:buNone/>
            </a:pPr>
            <a:endParaRPr lang="cs-CZ" sz="21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24</a:t>
            </a:fld>
            <a:endParaRPr lang="cs-CZ" dirty="0"/>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215142"/>
            <a:ext cx="5976664"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323528" y="5944647"/>
            <a:ext cx="5760640" cy="7200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 name="Obdélník 8"/>
          <p:cNvSpPr/>
          <p:nvPr/>
        </p:nvSpPr>
        <p:spPr>
          <a:xfrm>
            <a:off x="1331640" y="4761148"/>
            <a:ext cx="1872208" cy="3240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739659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Horizontální principy</a:t>
            </a:r>
          </a:p>
        </p:txBody>
      </p:sp>
      <p:sp>
        <p:nvSpPr>
          <p:cNvPr id="4" name="Zástupný symbol pro obsah 3"/>
          <p:cNvSpPr>
            <a:spLocks noGrp="1"/>
          </p:cNvSpPr>
          <p:nvPr>
            <p:ph idx="10"/>
          </p:nvPr>
        </p:nvSpPr>
        <p:spPr>
          <a:xfrm>
            <a:off x="501602" y="5373216"/>
            <a:ext cx="8064000" cy="1152128"/>
          </a:xfrm>
        </p:spPr>
        <p:txBody>
          <a:bodyPr/>
          <a:lstStyle/>
          <a:p>
            <a:pPr>
              <a:spcBef>
                <a:spcPts val="0"/>
              </a:spcBef>
              <a:spcAft>
                <a:spcPts val="0"/>
              </a:spcAft>
            </a:pPr>
            <a:r>
              <a:rPr lang="cs-CZ" sz="2000" dirty="0">
                <a:solidFill>
                  <a:schemeClr val="bg2">
                    <a:lumMod val="10000"/>
                  </a:schemeClr>
                </a:solidFill>
              </a:rPr>
              <a:t>Nutno vyplnit všechny tři horizontální principy výběrem ze seznamu, případně popisem a zdůvodněním.</a:t>
            </a:r>
          </a:p>
          <a:p>
            <a:pPr>
              <a:spcBef>
                <a:spcPts val="0"/>
              </a:spcBef>
              <a:spcAft>
                <a:spcPts val="0"/>
              </a:spcAft>
            </a:pPr>
            <a:r>
              <a:rPr lang="cs-CZ" sz="2000" dirty="0">
                <a:solidFill>
                  <a:schemeClr val="bg2">
                    <a:lumMod val="10000"/>
                  </a:schemeClr>
                </a:solidFill>
              </a:rPr>
              <a:t>Nutno průběžně ukládat jednotlivé řádky.</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25</a:t>
            </a:fld>
            <a:endParaRPr lang="cs-CZ" dirty="0"/>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748" y="1196752"/>
            <a:ext cx="8285708" cy="41044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flipV="1">
            <a:off x="390748" y="1844824"/>
            <a:ext cx="2146953"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28725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Klíčové aktivity</a:t>
            </a:r>
          </a:p>
        </p:txBody>
      </p:sp>
      <p:sp>
        <p:nvSpPr>
          <p:cNvPr id="3" name="Zástupný symbol pro obsah 2"/>
          <p:cNvSpPr>
            <a:spLocks noGrp="1"/>
          </p:cNvSpPr>
          <p:nvPr>
            <p:ph idx="1"/>
          </p:nvPr>
        </p:nvSpPr>
        <p:spPr/>
        <p:txBody>
          <a:bodyPr/>
          <a:lstStyle/>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26</a:t>
            </a:fld>
            <a:endParaRPr lang="cs-CZ" dirty="0"/>
          </a:p>
        </p:txBody>
      </p:sp>
      <p:pic>
        <p:nvPicPr>
          <p:cNvPr id="1026" name="Picture 2" descr="C:\Users\michaela.sedlackova\Desktop\Klíčová aktivit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656" y="1052736"/>
            <a:ext cx="9144000" cy="480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878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Klíčové aktivity</a:t>
            </a:r>
          </a:p>
        </p:txBody>
      </p:sp>
      <p:sp>
        <p:nvSpPr>
          <p:cNvPr id="3" name="Zástupný symbol pro obsah 2"/>
          <p:cNvSpPr>
            <a:spLocks noGrp="1"/>
          </p:cNvSpPr>
          <p:nvPr>
            <p:ph idx="1"/>
          </p:nvPr>
        </p:nvSpPr>
        <p:spPr>
          <a:xfrm>
            <a:off x="467544" y="1268760"/>
            <a:ext cx="8064000" cy="2088000"/>
          </a:xfrm>
        </p:spPr>
        <p:txBody>
          <a:bodyPr/>
          <a:lstStyle/>
          <a:p>
            <a:pPr marL="0" indent="0">
              <a:buNone/>
            </a:pPr>
            <a:r>
              <a:rPr lang="pl-PL" dirty="0">
                <a:solidFill>
                  <a:schemeClr val="bg2">
                    <a:lumMod val="10000"/>
                  </a:schemeClr>
                </a:solidFill>
              </a:rPr>
              <a:t>Popis by měl obsahovat odpovědi na otázky: </a:t>
            </a:r>
          </a:p>
          <a:p>
            <a:pPr>
              <a:spcBef>
                <a:spcPts val="300"/>
              </a:spcBef>
              <a:spcAft>
                <a:spcPts val="300"/>
              </a:spcAft>
            </a:pPr>
            <a:r>
              <a:rPr lang="cs-CZ" sz="1800" dirty="0">
                <a:solidFill>
                  <a:schemeClr val="bg2">
                    <a:lumMod val="10000"/>
                  </a:schemeClr>
                </a:solidFill>
              </a:rPr>
              <a:t>Jaké činnosti budete v rámci této klíčové aktivity realizovat? </a:t>
            </a:r>
          </a:p>
          <a:p>
            <a:pPr>
              <a:spcBef>
                <a:spcPts val="300"/>
              </a:spcBef>
              <a:spcAft>
                <a:spcPts val="300"/>
              </a:spcAft>
            </a:pPr>
            <a:r>
              <a:rPr lang="cs-CZ" sz="1800" dirty="0">
                <a:solidFill>
                  <a:schemeClr val="bg2">
                    <a:lumMod val="10000"/>
                  </a:schemeClr>
                </a:solidFill>
              </a:rPr>
              <a:t>Jaký je způsob provádění klíčové aktivity (metoda realizace) a jak povede k dosažení stanovených výstupů? </a:t>
            </a:r>
          </a:p>
          <a:p>
            <a:pPr>
              <a:spcBef>
                <a:spcPts val="300"/>
              </a:spcBef>
              <a:spcAft>
                <a:spcPts val="300"/>
              </a:spcAft>
            </a:pPr>
            <a:r>
              <a:rPr lang="cs-CZ" sz="1800" dirty="0">
                <a:solidFill>
                  <a:schemeClr val="bg2">
                    <a:lumMod val="10000"/>
                  </a:schemeClr>
                </a:solidFill>
              </a:rPr>
              <a:t>Jaké jsou výstupy dané klíčové aktivity? </a:t>
            </a:r>
          </a:p>
          <a:p>
            <a:pPr>
              <a:spcBef>
                <a:spcPts val="300"/>
              </a:spcBef>
              <a:spcAft>
                <a:spcPts val="300"/>
              </a:spcAft>
            </a:pPr>
            <a:r>
              <a:rPr lang="cs-CZ" sz="1800" dirty="0">
                <a:solidFill>
                  <a:schemeClr val="bg2">
                    <a:lumMod val="10000"/>
                  </a:schemeClr>
                </a:solidFill>
              </a:rPr>
              <a:t>Jak je nastavena časová dotace s ohledem na potřeby cílové skupiny a s ohledem na dosažení požadovaných výstupů? </a:t>
            </a:r>
          </a:p>
          <a:p>
            <a:pPr>
              <a:spcBef>
                <a:spcPts val="300"/>
              </a:spcBef>
              <a:spcAft>
                <a:spcPts val="300"/>
              </a:spcAft>
            </a:pPr>
            <a:r>
              <a:rPr lang="cs-CZ" sz="1800" dirty="0">
                <a:solidFill>
                  <a:schemeClr val="bg2">
                    <a:lumMod val="10000"/>
                  </a:schemeClr>
                </a:solidFill>
              </a:rPr>
              <a:t>Jak jsou aktivity časově provázány?</a:t>
            </a:r>
          </a:p>
          <a:p>
            <a:pPr marL="0" indent="0">
              <a:buNone/>
            </a:pPr>
            <a:r>
              <a:rPr lang="cs-CZ" dirty="0">
                <a:solidFill>
                  <a:schemeClr val="bg2">
                    <a:lumMod val="10000"/>
                  </a:schemeClr>
                </a:solidFill>
              </a:rPr>
              <a:t> Přehled nákladů</a:t>
            </a:r>
          </a:p>
          <a:p>
            <a:pPr>
              <a:spcBef>
                <a:spcPts val="300"/>
              </a:spcBef>
              <a:spcAft>
                <a:spcPts val="300"/>
              </a:spcAft>
            </a:pPr>
            <a:r>
              <a:rPr lang="cs-CZ" sz="1800" dirty="0">
                <a:solidFill>
                  <a:schemeClr val="bg2">
                    <a:lumMod val="10000"/>
                  </a:schemeClr>
                </a:solidFill>
              </a:rPr>
              <a:t>Jaké náklady z přímých způsobilých výdajů, které jsou v rozpočtu projektu (na samostatné záložce) se vztahují k plnění dané klíčové aktivity. POZOR: </a:t>
            </a:r>
            <a:r>
              <a:rPr lang="cs-CZ" sz="1800" dirty="0" err="1">
                <a:solidFill>
                  <a:schemeClr val="bg2">
                    <a:lumMod val="10000"/>
                  </a:schemeClr>
                </a:solidFill>
              </a:rPr>
              <a:t>Provazba</a:t>
            </a:r>
            <a:r>
              <a:rPr lang="cs-CZ" sz="1800" dirty="0">
                <a:solidFill>
                  <a:schemeClr val="bg2">
                    <a:lumMod val="10000"/>
                  </a:schemeClr>
                </a:solidFill>
              </a:rPr>
              <a:t> popisu klíčové aktivity s rozpočtem je důležitá pro posouzení efektivity projektu. </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27</a:t>
            </a:fld>
            <a:endParaRPr lang="cs-CZ" dirty="0"/>
          </a:p>
        </p:txBody>
      </p:sp>
    </p:spTree>
    <p:extLst>
      <p:ext uri="{BB962C8B-B14F-4D97-AF65-F5344CB8AC3E}">
        <p14:creationId xmlns:p14="http://schemas.microsoft.com/office/powerpoint/2010/main" val="1385525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Cílová skupina</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28</a:t>
            </a:fld>
            <a:endParaRPr lang="cs-CZ" dirty="0"/>
          </a:p>
        </p:txBody>
      </p:sp>
      <p:sp>
        <p:nvSpPr>
          <p:cNvPr id="6" name="Zástupný symbol pro obsah 5"/>
          <p:cNvSpPr>
            <a:spLocks noGrp="1"/>
          </p:cNvSpPr>
          <p:nvPr>
            <p:ph idx="1"/>
          </p:nvPr>
        </p:nvSpPr>
        <p:spPr/>
        <p:txBody>
          <a:bodyPr/>
          <a:lstStyle/>
          <a:p>
            <a:endParaRPr lang="cs-CZ" dirty="0"/>
          </a:p>
        </p:txBody>
      </p:sp>
      <p:pic>
        <p:nvPicPr>
          <p:cNvPr id="2051" name="Picture 3" descr="C:\Users\michaela.sedlackova\Desktop\Cílová skupin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96" y="1484784"/>
            <a:ext cx="9144000" cy="4087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2284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Cílová skupina</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29</a:t>
            </a:fld>
            <a:endParaRPr lang="cs-CZ" dirty="0"/>
          </a:p>
        </p:txBody>
      </p:sp>
      <p:sp>
        <p:nvSpPr>
          <p:cNvPr id="7" name="Zástupný symbol pro obsah 2"/>
          <p:cNvSpPr>
            <a:spLocks noGrp="1"/>
          </p:cNvSpPr>
          <p:nvPr>
            <p:ph idx="1"/>
          </p:nvPr>
        </p:nvSpPr>
        <p:spPr>
          <a:xfrm>
            <a:off x="395536" y="1772816"/>
            <a:ext cx="8064000" cy="2088000"/>
          </a:xfrm>
        </p:spPr>
        <p:txBody>
          <a:bodyPr/>
          <a:lstStyle/>
          <a:p>
            <a:pPr algn="just"/>
            <a:r>
              <a:rPr lang="cs-CZ" dirty="0">
                <a:solidFill>
                  <a:schemeClr val="bg2">
                    <a:lumMod val="10000"/>
                  </a:schemeClr>
                </a:solidFill>
              </a:rPr>
              <a:t>Cílová skupina </a:t>
            </a:r>
          </a:p>
          <a:p>
            <a:pPr marL="0" indent="0" algn="just">
              <a:buNone/>
            </a:pPr>
            <a:r>
              <a:rPr lang="cs-CZ" sz="2000" dirty="0">
                <a:solidFill>
                  <a:schemeClr val="bg2">
                    <a:lumMod val="10000"/>
                  </a:schemeClr>
                </a:solidFill>
              </a:rPr>
              <a:t>V tomto poli žadatel vybírá konkrétní položku/položky ze seznamu cílových skupin stanoveného výzvou k předkládání žádostí o podporu; volí to, co je relevantní pro jeho projekt. </a:t>
            </a:r>
            <a:endParaRPr lang="pl-PL" sz="2000" dirty="0">
              <a:solidFill>
                <a:schemeClr val="bg2">
                  <a:lumMod val="10000"/>
                </a:schemeClr>
              </a:solidFill>
            </a:endParaRPr>
          </a:p>
          <a:p>
            <a:pPr algn="just"/>
            <a:r>
              <a:rPr lang="pl-PL" dirty="0">
                <a:solidFill>
                  <a:schemeClr val="bg2">
                    <a:lumMod val="10000"/>
                  </a:schemeClr>
                </a:solidFill>
              </a:rPr>
              <a:t>Popis cílové skupiny</a:t>
            </a:r>
          </a:p>
          <a:p>
            <a:pPr marL="0" indent="0" algn="just">
              <a:buNone/>
            </a:pPr>
            <a:r>
              <a:rPr lang="cs-CZ" sz="2000" dirty="0">
                <a:solidFill>
                  <a:schemeClr val="bg2">
                    <a:lumMod val="10000"/>
                  </a:schemeClr>
                </a:solidFill>
              </a:rPr>
              <a:t>Ke každé zvolené cílové skupině doplňte bližší popis, který by měl obsahovat zejména informace o identifikaci cílové skupiny, její velikosti a struktuře, popis potřeb cílové skupiny, posouzení potenciálu cílové skupiny uplatnit se na trhu práce a popis zapojení cílové skupiny v průběhu projektu. </a:t>
            </a:r>
          </a:p>
        </p:txBody>
      </p:sp>
    </p:spTree>
    <p:extLst>
      <p:ext uri="{BB962C8B-B14F-4D97-AF65-F5344CB8AC3E}">
        <p14:creationId xmlns:p14="http://schemas.microsoft.com/office/powerpoint/2010/main" val="2237561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Příprava žádosti o podporu</a:t>
            </a:r>
          </a:p>
        </p:txBody>
      </p:sp>
      <p:sp>
        <p:nvSpPr>
          <p:cNvPr id="3" name="Zástupný symbol pro obsah 2"/>
          <p:cNvSpPr>
            <a:spLocks noGrp="1"/>
          </p:cNvSpPr>
          <p:nvPr>
            <p:ph idx="1"/>
          </p:nvPr>
        </p:nvSpPr>
        <p:spPr>
          <a:xfrm>
            <a:off x="539552" y="1340768"/>
            <a:ext cx="8064000" cy="5184576"/>
          </a:xfrm>
        </p:spPr>
        <p:txBody>
          <a:bodyPr/>
          <a:lstStyle/>
          <a:p>
            <a:pPr marL="0" indent="0">
              <a:buNone/>
            </a:pPr>
            <a:r>
              <a:rPr lang="cs-CZ" sz="1800" b="1" u="sng" cap="all" dirty="0">
                <a:solidFill>
                  <a:schemeClr val="bg2">
                    <a:lumMod val="10000"/>
                  </a:schemeClr>
                </a:solidFill>
              </a:rPr>
              <a:t>1. Co chceme a můžeme změnit? </a:t>
            </a:r>
          </a:p>
          <a:p>
            <a:pPr lvl="1">
              <a:lnSpc>
                <a:spcPct val="100000"/>
              </a:lnSpc>
              <a:spcBef>
                <a:spcPts val="0"/>
              </a:spcBef>
            </a:pPr>
            <a:r>
              <a:rPr lang="cs-CZ" sz="1600" dirty="0">
                <a:solidFill>
                  <a:schemeClr val="bg2">
                    <a:lumMod val="10000"/>
                  </a:schemeClr>
                </a:solidFill>
              </a:rPr>
              <a:t>Součástí definice problému je vždy také </a:t>
            </a:r>
            <a:r>
              <a:rPr lang="cs-CZ" sz="1600" b="1" dirty="0">
                <a:solidFill>
                  <a:schemeClr val="bg2">
                    <a:lumMod val="10000"/>
                  </a:schemeClr>
                </a:solidFill>
              </a:rPr>
              <a:t>specifikace cílové skupiny projektu</a:t>
            </a:r>
            <a:r>
              <a:rPr lang="cs-CZ" sz="1600" dirty="0">
                <a:solidFill>
                  <a:schemeClr val="bg2">
                    <a:lumMod val="10000"/>
                  </a:schemeClr>
                </a:solidFill>
              </a:rPr>
              <a:t>, </a:t>
            </a:r>
            <a:br>
              <a:rPr lang="cs-CZ" sz="1600" dirty="0">
                <a:solidFill>
                  <a:schemeClr val="bg2">
                    <a:lumMod val="10000"/>
                  </a:schemeClr>
                </a:solidFill>
              </a:rPr>
            </a:br>
            <a:r>
              <a:rPr lang="cs-CZ" sz="1600" dirty="0">
                <a:solidFill>
                  <a:schemeClr val="bg2">
                    <a:lumMod val="10000"/>
                  </a:schemeClr>
                </a:solidFill>
              </a:rPr>
              <a:t>tj. osob, kterých se problém týká.</a:t>
            </a:r>
          </a:p>
          <a:p>
            <a:pPr marL="0" lvl="1" indent="0">
              <a:lnSpc>
                <a:spcPts val="2880"/>
              </a:lnSpc>
              <a:spcBef>
                <a:spcPts val="600"/>
              </a:spcBef>
              <a:spcAft>
                <a:spcPts val="600"/>
              </a:spcAft>
              <a:buSzPct val="100000"/>
              <a:buNone/>
            </a:pPr>
            <a:r>
              <a:rPr lang="cs-CZ" sz="1600" b="1" dirty="0">
                <a:solidFill>
                  <a:schemeClr val="bg2">
                    <a:lumMod val="10000"/>
                  </a:schemeClr>
                </a:solidFill>
              </a:rPr>
              <a:t>Doporučení:</a:t>
            </a:r>
            <a:endParaRPr lang="cs-CZ" sz="1600" dirty="0">
              <a:solidFill>
                <a:schemeClr val="bg2">
                  <a:lumMod val="10000"/>
                </a:schemeClr>
              </a:solidFill>
            </a:endParaRPr>
          </a:p>
          <a:p>
            <a:pPr algn="just" hangingPunct="0">
              <a:lnSpc>
                <a:spcPct val="100000"/>
              </a:lnSpc>
              <a:spcBef>
                <a:spcPts val="0"/>
              </a:spcBef>
              <a:spcAft>
                <a:spcPts val="0"/>
              </a:spcAft>
            </a:pPr>
            <a:r>
              <a:rPr lang="cs-CZ" sz="1600" dirty="0">
                <a:solidFill>
                  <a:schemeClr val="bg2">
                    <a:lumMod val="10000"/>
                  </a:schemeClr>
                </a:solidFill>
              </a:rPr>
              <a:t>vymezení a charakteristika cílové skupiny (CS): vymezená věkem, pohlavím, etnicitou, územím, kulturou, socioekonomickým postavením, jinak definovanou skupinovou příslušností, jako je např. dlouhodobá nezaměstnanost,</a:t>
            </a:r>
          </a:p>
          <a:p>
            <a:pPr algn="just" hangingPunct="0">
              <a:lnSpc>
                <a:spcPct val="100000"/>
              </a:lnSpc>
              <a:spcBef>
                <a:spcPts val="0"/>
              </a:spcBef>
              <a:spcAft>
                <a:spcPts val="0"/>
              </a:spcAft>
            </a:pPr>
            <a:r>
              <a:rPr lang="cs-CZ" sz="1600" dirty="0">
                <a:solidFill>
                  <a:schemeClr val="bg2">
                    <a:lumMod val="10000"/>
                  </a:schemeClr>
                </a:solidFill>
              </a:rPr>
              <a:t>čím ostřeji vymezená, tím lépe (bezbřehost napovídá, že nevíte pořádně, co chcete, a tak chcete dělat všechno pro všechny),</a:t>
            </a:r>
          </a:p>
          <a:p>
            <a:pPr algn="just" hangingPunct="0">
              <a:lnSpc>
                <a:spcPct val="100000"/>
              </a:lnSpc>
              <a:spcBef>
                <a:spcPts val="0"/>
              </a:spcBef>
              <a:spcAft>
                <a:spcPts val="0"/>
              </a:spcAft>
            </a:pPr>
            <a:r>
              <a:rPr lang="cs-CZ" sz="1600" dirty="0">
                <a:solidFill>
                  <a:schemeClr val="bg2">
                    <a:lumMod val="10000"/>
                  </a:schemeClr>
                </a:solidFill>
              </a:rPr>
              <a:t>projekt může mít více CS, pak ale u každé je třeba zvlášť popsat potřeby,</a:t>
            </a:r>
          </a:p>
          <a:p>
            <a:pPr algn="just" hangingPunct="0">
              <a:lnSpc>
                <a:spcPct val="100000"/>
              </a:lnSpc>
              <a:spcBef>
                <a:spcPts val="0"/>
              </a:spcBef>
              <a:spcAft>
                <a:spcPts val="0"/>
              </a:spcAft>
            </a:pPr>
            <a:r>
              <a:rPr lang="cs-CZ" sz="1600" dirty="0">
                <a:solidFill>
                  <a:schemeClr val="bg2">
                    <a:lumMod val="10000"/>
                  </a:schemeClr>
                </a:solidFill>
              </a:rPr>
              <a:t>charakteristika selektivní: znaky, trendy, problémy, jež chcete řešit v projektu, vazba na potřeby CS,</a:t>
            </a:r>
          </a:p>
          <a:p>
            <a:pPr algn="just" hangingPunct="0">
              <a:lnSpc>
                <a:spcPct val="100000"/>
              </a:lnSpc>
              <a:spcBef>
                <a:spcPts val="0"/>
              </a:spcBef>
              <a:spcAft>
                <a:spcPts val="0"/>
              </a:spcAft>
            </a:pPr>
            <a:r>
              <a:rPr lang="cs-CZ" sz="1600" dirty="0">
                <a:solidFill>
                  <a:schemeClr val="bg2">
                    <a:lumMod val="10000"/>
                  </a:schemeClr>
                </a:solidFill>
              </a:rPr>
              <a:t>projekt musí prokazatelně korespondovat s potřebami CS, na kterou je zaměřen = ideálně vyjmenujte potřeby CS a ke každé přiřaďte aktivitu projektu, kterou chcete danou potřebu naplnit,</a:t>
            </a:r>
          </a:p>
          <a:p>
            <a:pPr algn="just" hangingPunct="0">
              <a:lnSpc>
                <a:spcPct val="100000"/>
              </a:lnSpc>
              <a:spcBef>
                <a:spcPts val="0"/>
              </a:spcBef>
              <a:spcAft>
                <a:spcPts val="0"/>
              </a:spcAft>
            </a:pPr>
            <a:r>
              <a:rPr lang="cs-CZ" sz="1600" dirty="0">
                <a:solidFill>
                  <a:schemeClr val="bg2">
                    <a:lumMod val="10000"/>
                  </a:schemeClr>
                </a:solidFill>
              </a:rPr>
              <a:t>jmenujte jen ty potřeby CS, které projektem hodláte naplňovat (ostatní potřeby můžete také zmínit, ale s vysvětlením, proč je projekt neřeší, případně že je řešíte </a:t>
            </a:r>
            <a:br>
              <a:rPr lang="cs-CZ" sz="1600" dirty="0">
                <a:solidFill>
                  <a:schemeClr val="bg2">
                    <a:lumMod val="10000"/>
                  </a:schemeClr>
                </a:solidFill>
              </a:rPr>
            </a:br>
            <a:r>
              <a:rPr lang="cs-CZ" sz="1600" dirty="0">
                <a:solidFill>
                  <a:schemeClr val="bg2">
                    <a:lumMod val="10000"/>
                  </a:schemeClr>
                </a:solidFill>
              </a:rPr>
              <a:t>v projektu jiném).</a:t>
            </a:r>
          </a:p>
          <a:p>
            <a:pPr marL="0" lvl="1" indent="0">
              <a:lnSpc>
                <a:spcPts val="2880"/>
              </a:lnSpc>
              <a:spcBef>
                <a:spcPts val="600"/>
              </a:spcBef>
              <a:spcAft>
                <a:spcPts val="600"/>
              </a:spcAft>
              <a:buSzPct val="100000"/>
              <a:buNone/>
            </a:pPr>
            <a:r>
              <a:rPr lang="cs-CZ" sz="1600" dirty="0">
                <a:solidFill>
                  <a:schemeClr val="bg2">
                    <a:lumMod val="10000"/>
                  </a:schemeClr>
                </a:solidFill>
              </a:rPr>
              <a: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a:t>
            </a:fld>
            <a:endParaRPr lang="cs-CZ" dirty="0"/>
          </a:p>
        </p:txBody>
      </p:sp>
    </p:spTree>
    <p:extLst>
      <p:ext uri="{BB962C8B-B14F-4D97-AF65-F5344CB8AC3E}">
        <p14:creationId xmlns:p14="http://schemas.microsoft.com/office/powerpoint/2010/main" val="42403998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Umístění</a:t>
            </a:r>
          </a:p>
        </p:txBody>
      </p:sp>
      <p:sp>
        <p:nvSpPr>
          <p:cNvPr id="3" name="Zástupný symbol pro obsah 2"/>
          <p:cNvSpPr>
            <a:spLocks noGrp="1"/>
          </p:cNvSpPr>
          <p:nvPr>
            <p:ph idx="1"/>
          </p:nvPr>
        </p:nvSpPr>
        <p:spPr/>
        <p:txBody>
          <a:bodyPr/>
          <a:lstStyle/>
          <a:p>
            <a:endParaRPr lang="cs-CZ" dirty="0"/>
          </a:p>
        </p:txBody>
      </p:sp>
      <p:sp>
        <p:nvSpPr>
          <p:cNvPr id="4" name="Zástupný symbol pro obsah 3"/>
          <p:cNvSpPr>
            <a:spLocks noGrp="1"/>
          </p:cNvSpPr>
          <p:nvPr>
            <p:ph idx="10"/>
          </p:nvPr>
        </p:nvSpPr>
        <p:spPr/>
        <p:txBody>
          <a:bodyPr/>
          <a:lstStyle/>
          <a:p>
            <a:endParaRPr lang="cs-CZ"/>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30</a:t>
            </a:fld>
            <a:endParaRPr lang="cs-CZ" dirty="0"/>
          </a:p>
        </p:txBody>
      </p:sp>
      <p:pic>
        <p:nvPicPr>
          <p:cNvPr id="3074" name="Picture 2" descr="C:\Users\michaela.sedlackova\Desktop\Umístění.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51" y="1196752"/>
            <a:ext cx="8688189" cy="518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20812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err="1">
                <a:solidFill>
                  <a:schemeClr val="bg2">
                    <a:lumMod val="10000"/>
                  </a:schemeClr>
                </a:solidFill>
              </a:rPr>
              <a:t>uMÍSTĚNÍ</a:t>
            </a:r>
            <a:endParaRPr lang="cs-CZ" dirty="0">
              <a:solidFill>
                <a:schemeClr val="bg2">
                  <a:lumMod val="10000"/>
                </a:schemeClr>
              </a:solidFill>
            </a:endParaRPr>
          </a:p>
        </p:txBody>
      </p:sp>
      <p:sp>
        <p:nvSpPr>
          <p:cNvPr id="3" name="Zástupný symbol pro obsah 2"/>
          <p:cNvSpPr>
            <a:spLocks noGrp="1"/>
          </p:cNvSpPr>
          <p:nvPr>
            <p:ph idx="1"/>
          </p:nvPr>
        </p:nvSpPr>
        <p:spPr/>
        <p:txBody>
          <a:bodyPr/>
          <a:lstStyle/>
          <a:p>
            <a:pPr algn="just"/>
            <a:r>
              <a:rPr lang="cs-CZ" dirty="0">
                <a:solidFill>
                  <a:schemeClr val="bg2">
                    <a:lumMod val="10000"/>
                  </a:schemeClr>
                </a:solidFill>
              </a:rPr>
              <a:t>Místo realizace je místo, na kterém budou realizovány aktivity projektu ve prospěch cílových skupin. Jedná se o místo, kde je např. realizováno vzdělávání, poskytováno poradenství, nachází se zařízení poskytující služby, nachází se pracovní místo, na které podpořená osoba nastoupí, místo, kde podpořená osoba absolvuje stáž, apod. </a:t>
            </a:r>
          </a:p>
          <a:p>
            <a:pPr algn="just"/>
            <a:r>
              <a:rPr lang="cs-CZ" dirty="0">
                <a:solidFill>
                  <a:schemeClr val="bg2">
                    <a:lumMod val="10000"/>
                  </a:schemeClr>
                </a:solidFill>
              </a:rPr>
              <a:t>Místem dopadu je území, které má z realizace projektu prospěch. Území dopadu může zahrnovat pouze území, z jehož alokace je daná výzva financována. </a:t>
            </a:r>
          </a:p>
          <a:p>
            <a:pPr algn="just"/>
            <a:r>
              <a:rPr lang="cs-CZ" dirty="0">
                <a:solidFill>
                  <a:schemeClr val="bg2">
                    <a:lumMod val="10000"/>
                  </a:schemeClr>
                </a:solidFill>
              </a:rPr>
              <a:t>POZOR NA PŘIJATELNOST MÍSTO REALIZACE NEBO DOPADU V území MAS Slezská brána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31</a:t>
            </a:fld>
            <a:endParaRPr lang="cs-CZ" dirty="0"/>
          </a:p>
        </p:txBody>
      </p:sp>
    </p:spTree>
    <p:extLst>
      <p:ext uri="{BB962C8B-B14F-4D97-AF65-F5344CB8AC3E}">
        <p14:creationId xmlns:p14="http://schemas.microsoft.com/office/powerpoint/2010/main" val="979287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Subjekty projektu</a:t>
            </a:r>
          </a:p>
        </p:txBody>
      </p:sp>
      <p:sp>
        <p:nvSpPr>
          <p:cNvPr id="6" name="Zástupný symbol pro obsah 5"/>
          <p:cNvSpPr>
            <a:spLocks noGrp="1"/>
          </p:cNvSpPr>
          <p:nvPr>
            <p:ph idx="10"/>
          </p:nvPr>
        </p:nvSpPr>
        <p:spPr>
          <a:xfrm>
            <a:off x="6300192" y="1268760"/>
            <a:ext cx="2646039" cy="5458966"/>
          </a:xfrm>
        </p:spPr>
        <p:txBody>
          <a:bodyPr/>
          <a:lstStyle/>
          <a:p>
            <a:pPr>
              <a:lnSpc>
                <a:spcPct val="100000"/>
              </a:lnSpc>
              <a:spcBef>
                <a:spcPts val="0"/>
              </a:spcBef>
            </a:pPr>
            <a:r>
              <a:rPr lang="cs-CZ" sz="1400" dirty="0">
                <a:solidFill>
                  <a:schemeClr val="bg2">
                    <a:lumMod val="10000"/>
                  </a:schemeClr>
                </a:solidFill>
              </a:rPr>
              <a:t>Vybrat Typ subjektu.</a:t>
            </a:r>
          </a:p>
          <a:p>
            <a:pPr>
              <a:lnSpc>
                <a:spcPct val="100000"/>
              </a:lnSpc>
              <a:spcBef>
                <a:spcPts val="0"/>
              </a:spcBef>
            </a:pPr>
            <a:r>
              <a:rPr lang="cs-CZ" sz="1400" dirty="0">
                <a:solidFill>
                  <a:schemeClr val="bg2">
                    <a:lumMod val="10000"/>
                  </a:schemeClr>
                </a:solidFill>
              </a:rPr>
              <a:t>Nejdůležitější je typ </a:t>
            </a:r>
          </a:p>
          <a:p>
            <a:pPr>
              <a:lnSpc>
                <a:spcPct val="100000"/>
              </a:lnSpc>
              <a:spcBef>
                <a:spcPts val="0"/>
              </a:spcBef>
            </a:pPr>
            <a:endParaRPr lang="cs-CZ" sz="1400" dirty="0">
              <a:solidFill>
                <a:schemeClr val="bg2">
                  <a:lumMod val="10000"/>
                </a:schemeClr>
              </a:solidFill>
            </a:endParaRPr>
          </a:p>
          <a:p>
            <a:pPr>
              <a:lnSpc>
                <a:spcPct val="100000"/>
              </a:lnSpc>
              <a:spcBef>
                <a:spcPts val="0"/>
              </a:spcBef>
            </a:pPr>
            <a:endParaRPr lang="cs-CZ" sz="1400" dirty="0">
              <a:solidFill>
                <a:schemeClr val="bg2">
                  <a:lumMod val="10000"/>
                </a:schemeClr>
              </a:solidFill>
            </a:endParaRPr>
          </a:p>
          <a:p>
            <a:pPr>
              <a:lnSpc>
                <a:spcPct val="100000"/>
              </a:lnSpc>
              <a:spcBef>
                <a:spcPts val="0"/>
              </a:spcBef>
            </a:pPr>
            <a:r>
              <a:rPr lang="cs-CZ" sz="1400" dirty="0">
                <a:solidFill>
                  <a:schemeClr val="bg2">
                    <a:lumMod val="10000"/>
                  </a:schemeClr>
                </a:solidFill>
              </a:rPr>
              <a:t>Po zadání subjektu typu Žadatel/příjemce se zpřístupní záložka Rozpočet.</a:t>
            </a:r>
          </a:p>
          <a:p>
            <a:pPr>
              <a:lnSpc>
                <a:spcPct val="100000"/>
              </a:lnSpc>
              <a:spcBef>
                <a:spcPts val="0"/>
              </a:spcBef>
            </a:pPr>
            <a:r>
              <a:rPr lang="cs-CZ" sz="1400" dirty="0">
                <a:solidFill>
                  <a:schemeClr val="bg2">
                    <a:lumMod val="10000"/>
                  </a:schemeClr>
                </a:solidFill>
              </a:rPr>
              <a:t>Vyplnit IČ a Validovat. </a:t>
            </a:r>
          </a:p>
          <a:p>
            <a:pPr lvl="1">
              <a:lnSpc>
                <a:spcPct val="100000"/>
              </a:lnSpc>
              <a:spcBef>
                <a:spcPts val="0"/>
              </a:spcBef>
              <a:spcAft>
                <a:spcPts val="600"/>
              </a:spcAft>
            </a:pPr>
            <a:r>
              <a:rPr lang="cs-CZ" sz="1400" dirty="0">
                <a:solidFill>
                  <a:schemeClr val="bg2">
                    <a:lumMod val="10000"/>
                  </a:schemeClr>
                </a:solidFill>
              </a:rPr>
              <a:t>Po úspěšné validaci jsou data doplněna z ROS (registr osob). </a:t>
            </a:r>
          </a:p>
          <a:p>
            <a:pPr lvl="1">
              <a:lnSpc>
                <a:spcPct val="100000"/>
              </a:lnSpc>
              <a:spcBef>
                <a:spcPts val="0"/>
              </a:spcBef>
              <a:spcAft>
                <a:spcPts val="600"/>
              </a:spcAft>
            </a:pPr>
            <a:r>
              <a:rPr lang="cs-CZ" sz="1400" dirty="0">
                <a:solidFill>
                  <a:schemeClr val="bg2">
                    <a:lumMod val="10000"/>
                  </a:schemeClr>
                </a:solidFill>
              </a:rPr>
              <a:t>Pokud nelze validovat, kontaktujte technickou podporu </a:t>
            </a:r>
            <a:r>
              <a:rPr lang="cs-CZ" sz="1400" dirty="0">
                <a:solidFill>
                  <a:schemeClr val="bg2">
                    <a:lumMod val="10000"/>
                  </a:schemeClr>
                </a:solidFill>
                <a:hlinkClick r:id="rId3"/>
              </a:rPr>
              <a:t>iskp@mpsv.cz</a:t>
            </a:r>
            <a:r>
              <a:rPr lang="cs-CZ" sz="1400" dirty="0">
                <a:solidFill>
                  <a:schemeClr val="bg2">
                    <a:lumMod val="10000"/>
                  </a:schemeClr>
                </a:solidFill>
              </a:rPr>
              <a:t>. </a:t>
            </a:r>
          </a:p>
          <a:p>
            <a:pPr marL="432000" lvl="1" indent="-432000">
              <a:lnSpc>
                <a:spcPct val="100000"/>
              </a:lnSpc>
              <a:spcBef>
                <a:spcPts val="0"/>
              </a:spcBef>
              <a:spcAft>
                <a:spcPts val="600"/>
              </a:spcAft>
              <a:buSzPct val="100000"/>
              <a:buFont typeface="Wingdings" panose="05000000000000000000" pitchFamily="2" charset="2"/>
              <a:buChar char=""/>
            </a:pPr>
            <a:r>
              <a:rPr lang="cs-CZ" sz="1400" dirty="0">
                <a:solidFill>
                  <a:schemeClr val="bg2">
                    <a:lumMod val="10000"/>
                  </a:schemeClr>
                </a:solidFill>
              </a:rPr>
              <a:t>Počet zaměstnanců </a:t>
            </a:r>
            <a:br>
              <a:rPr lang="cs-CZ" sz="1400" dirty="0">
                <a:solidFill>
                  <a:schemeClr val="bg2">
                    <a:lumMod val="10000"/>
                  </a:schemeClr>
                </a:solidFill>
              </a:rPr>
            </a:br>
            <a:r>
              <a:rPr lang="cs-CZ" sz="1400" dirty="0">
                <a:solidFill>
                  <a:schemeClr val="bg2">
                    <a:lumMod val="10000"/>
                  </a:schemeClr>
                </a:solidFill>
              </a:rPr>
              <a:t>a Roční obrat – vazba </a:t>
            </a:r>
            <a:br>
              <a:rPr lang="cs-CZ" sz="1400" dirty="0">
                <a:solidFill>
                  <a:schemeClr val="bg2">
                    <a:lumMod val="10000"/>
                  </a:schemeClr>
                </a:solidFill>
              </a:rPr>
            </a:br>
            <a:r>
              <a:rPr lang="cs-CZ" sz="1400" dirty="0">
                <a:solidFill>
                  <a:schemeClr val="bg2">
                    <a:lumMod val="10000"/>
                  </a:schemeClr>
                </a:solidFill>
              </a:rPr>
              <a:t>na hodnocení projektu – eliminační kritérium Ověření administrativní, finanční </a:t>
            </a:r>
            <a:br>
              <a:rPr lang="cs-CZ" sz="1400" dirty="0">
                <a:solidFill>
                  <a:schemeClr val="bg2">
                    <a:lumMod val="10000"/>
                  </a:schemeClr>
                </a:solidFill>
              </a:rPr>
            </a:br>
            <a:r>
              <a:rPr lang="cs-CZ" sz="1400" dirty="0">
                <a:solidFill>
                  <a:schemeClr val="bg2">
                    <a:lumMod val="10000"/>
                  </a:schemeClr>
                </a:solidFill>
              </a:rPr>
              <a:t>a provozní kapacity žadatele.</a:t>
            </a:r>
          </a:p>
          <a:p>
            <a:pPr>
              <a:lnSpc>
                <a:spcPct val="100000"/>
              </a:lnSpc>
              <a:spcBef>
                <a:spcPts val="0"/>
              </a:spcBef>
            </a:pPr>
            <a:endParaRPr lang="cs-CZ" sz="1600" dirty="0"/>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32</a:t>
            </a:fld>
            <a:endParaRPr lang="cs-CZ" dirty="0"/>
          </a:p>
        </p:txBody>
      </p:sp>
      <p:pic>
        <p:nvPicPr>
          <p:cNvPr id="1638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504" y="1196752"/>
            <a:ext cx="6048672"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90181" y="2996952"/>
            <a:ext cx="142949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151681" y="4149080"/>
            <a:ext cx="1549624"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1707837" y="4149080"/>
            <a:ext cx="955530"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957780" y="1916832"/>
            <a:ext cx="1224135" cy="456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93475" y="5877272"/>
            <a:ext cx="7330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211960" y="5900999"/>
            <a:ext cx="299681"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Obdélník 14"/>
          <p:cNvSpPr/>
          <p:nvPr/>
        </p:nvSpPr>
        <p:spPr>
          <a:xfrm>
            <a:off x="1619671" y="4797152"/>
            <a:ext cx="2891969" cy="5040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603232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Subjekty projektu</a:t>
            </a:r>
          </a:p>
        </p:txBody>
      </p:sp>
      <p:sp>
        <p:nvSpPr>
          <p:cNvPr id="3" name="Zástupný symbol pro obsah 2"/>
          <p:cNvSpPr>
            <a:spLocks noGrp="1"/>
          </p:cNvSpPr>
          <p:nvPr>
            <p:ph idx="1"/>
          </p:nvPr>
        </p:nvSpPr>
        <p:spPr/>
        <p:txBody>
          <a:bodyPr/>
          <a:lstStyle/>
          <a:p>
            <a:r>
              <a:rPr lang="cs-CZ" dirty="0">
                <a:solidFill>
                  <a:schemeClr val="bg2">
                    <a:lumMod val="10000"/>
                  </a:schemeClr>
                </a:solidFill>
              </a:rPr>
              <a:t>Z číselníku CZ NACE, který eviduje Český statistický úřad, a který se používá jako </a:t>
            </a:r>
            <a:r>
              <a:rPr lang="cs-CZ" b="1" dirty="0">
                <a:solidFill>
                  <a:schemeClr val="bg2">
                    <a:lumMod val="10000"/>
                  </a:schemeClr>
                </a:solidFill>
              </a:rPr>
              <a:t>klasifikace ekonomických činností, </a:t>
            </a:r>
            <a:r>
              <a:rPr lang="cs-CZ" dirty="0">
                <a:solidFill>
                  <a:schemeClr val="bg2">
                    <a:lumMod val="10000"/>
                  </a:schemeClr>
                </a:solidFill>
              </a:rPr>
              <a:t>uživatel vybírá ty položky, které jsou relevantní pro žadatele. Pokud má žadatel více ekonomických činností, postačuje zaznamenat pouze ty nejvýznamnější. </a:t>
            </a:r>
          </a:p>
        </p:txBody>
      </p:sp>
      <p:sp>
        <p:nvSpPr>
          <p:cNvPr id="4" name="Zástupný symbol pro obsah 3"/>
          <p:cNvSpPr>
            <a:spLocks noGrp="1"/>
          </p:cNvSpPr>
          <p:nvPr>
            <p:ph idx="10"/>
          </p:nvPr>
        </p:nvSpPr>
        <p:spPr/>
        <p:txBody>
          <a:bodyPr/>
          <a:lstStyle/>
          <a:p>
            <a:r>
              <a:rPr lang="cs-CZ" dirty="0">
                <a:solidFill>
                  <a:schemeClr val="bg2">
                    <a:lumMod val="10000"/>
                  </a:schemeClr>
                </a:solidFill>
              </a:rPr>
              <a:t>U těch položek, které byly vybrány, lze v prostřední tabulce specifikovat </a:t>
            </a:r>
            <a:r>
              <a:rPr lang="cs-CZ" dirty="0" err="1">
                <a:solidFill>
                  <a:schemeClr val="bg2">
                    <a:lumMod val="10000"/>
                  </a:schemeClr>
                </a:solidFill>
              </a:rPr>
              <a:t>checkbox</a:t>
            </a:r>
            <a:r>
              <a:rPr lang="cs-CZ" dirty="0">
                <a:solidFill>
                  <a:schemeClr val="bg2">
                    <a:lumMod val="10000"/>
                  </a:schemeClr>
                </a:solidFill>
              </a:rPr>
              <a:t> </a:t>
            </a:r>
            <a:r>
              <a:rPr lang="cs-CZ" b="1" dirty="0">
                <a:solidFill>
                  <a:schemeClr val="bg2">
                    <a:lumMod val="10000"/>
                  </a:schemeClr>
                </a:solidFill>
              </a:rPr>
              <a:t>„Je součástí projektu?“</a:t>
            </a:r>
            <a:r>
              <a:rPr lang="cs-CZ" dirty="0">
                <a:solidFill>
                  <a:schemeClr val="bg2">
                    <a:lumMod val="10000"/>
                  </a:schemeClr>
                </a:solidFill>
              </a:rPr>
              <a:t>.</a:t>
            </a:r>
            <a:r>
              <a:rPr lang="cs-CZ" b="1" dirty="0">
                <a:solidFill>
                  <a:schemeClr val="bg2">
                    <a:lumMod val="10000"/>
                  </a:schemeClr>
                </a:solidFill>
              </a:rPr>
              <a:t> </a:t>
            </a:r>
            <a:r>
              <a:rPr lang="cs-CZ" dirty="0">
                <a:solidFill>
                  <a:schemeClr val="bg2">
                    <a:lumMod val="10000"/>
                  </a:schemeClr>
                </a:solidFill>
              </a:rPr>
              <a:t>Tento údaj není třeba pro OPZ editovat.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33</a:t>
            </a:fld>
            <a:endParaRPr lang="cs-CZ" dirty="0"/>
          </a:p>
        </p:txBody>
      </p:sp>
    </p:spTree>
    <p:extLst>
      <p:ext uri="{BB962C8B-B14F-4D97-AF65-F5344CB8AC3E}">
        <p14:creationId xmlns:p14="http://schemas.microsoft.com/office/powerpoint/2010/main" val="9259773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osoby subjektu</a:t>
            </a:r>
          </a:p>
        </p:txBody>
      </p:sp>
      <p:sp>
        <p:nvSpPr>
          <p:cNvPr id="4" name="Zástupný symbol pro obsah 3"/>
          <p:cNvSpPr>
            <a:spLocks noGrp="1"/>
          </p:cNvSpPr>
          <p:nvPr>
            <p:ph idx="10"/>
          </p:nvPr>
        </p:nvSpPr>
        <p:spPr>
          <a:xfrm>
            <a:off x="276402" y="5428078"/>
            <a:ext cx="8486816" cy="1080120"/>
          </a:xfrm>
        </p:spPr>
        <p:txBody>
          <a:bodyPr/>
          <a:lstStyle/>
          <a:p>
            <a:pPr algn="just">
              <a:spcBef>
                <a:spcPts val="0"/>
              </a:spcBef>
              <a:spcAft>
                <a:spcPts val="0"/>
              </a:spcAft>
            </a:pPr>
            <a:r>
              <a:rPr lang="cs-CZ" sz="2000" dirty="0">
                <a:solidFill>
                  <a:schemeClr val="bg2">
                    <a:lumMod val="10000"/>
                  </a:schemeClr>
                </a:solidFill>
              </a:rPr>
              <a:t>Nutno vložit hlavní kontaktní osobu a minimálně jednoho statutárního zástupce (rozlišit zaškrtnutím </a:t>
            </a:r>
            <a:r>
              <a:rPr lang="cs-CZ" sz="2000" dirty="0" err="1">
                <a:solidFill>
                  <a:schemeClr val="bg2">
                    <a:lumMod val="10000"/>
                  </a:schemeClr>
                </a:solidFill>
              </a:rPr>
              <a:t>checkboxu</a:t>
            </a:r>
            <a:r>
              <a:rPr lang="cs-CZ" sz="2000" dirty="0">
                <a:solidFill>
                  <a:schemeClr val="bg2">
                    <a:lumMod val="10000"/>
                  </a:schemeClr>
                </a:solidFill>
              </a:rPr>
              <a:t>).</a:t>
            </a:r>
          </a:p>
          <a:p>
            <a:pPr algn="just">
              <a:spcBef>
                <a:spcPts val="0"/>
              </a:spcBef>
              <a:spcAft>
                <a:spcPts val="0"/>
              </a:spcAft>
            </a:pPr>
            <a:r>
              <a:rPr lang="cs-CZ" sz="2000" dirty="0">
                <a:solidFill>
                  <a:schemeClr val="bg2">
                    <a:lumMod val="10000"/>
                  </a:schemeClr>
                </a:solidFill>
              </a:rPr>
              <a:t>Každá další osoba je vložena pomocí Nový záznam.</a:t>
            </a:r>
          </a:p>
        </p:txBody>
      </p:sp>
      <p:sp>
        <p:nvSpPr>
          <p:cNvPr id="5" name="Zástupný symbol pro číslo snímku 4"/>
          <p:cNvSpPr>
            <a:spLocks noGrp="1"/>
          </p:cNvSpPr>
          <p:nvPr>
            <p:ph type="sldNum" sz="quarter" idx="13"/>
          </p:nvPr>
        </p:nvSpPr>
        <p:spPr>
          <a:xfrm>
            <a:off x="8586472" y="6453336"/>
            <a:ext cx="468000" cy="180000"/>
          </a:xfrm>
        </p:spPr>
        <p:txBody>
          <a:bodyPr/>
          <a:lstStyle/>
          <a:p>
            <a:r>
              <a:rPr lang="cs-CZ" dirty="0"/>
              <a:t>23</a:t>
            </a:r>
          </a:p>
        </p:txBody>
      </p:sp>
      <p:sp>
        <p:nvSpPr>
          <p:cNvPr id="3" name="Obdélník 2"/>
          <p:cNvSpPr/>
          <p:nvPr/>
        </p:nvSpPr>
        <p:spPr>
          <a:xfrm>
            <a:off x="2561644" y="3933532"/>
            <a:ext cx="86409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 5"/>
          <p:cNvSpPr/>
          <p:nvPr/>
        </p:nvSpPr>
        <p:spPr>
          <a:xfrm>
            <a:off x="3573568" y="3933056"/>
            <a:ext cx="720080"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402" y="1196751"/>
            <a:ext cx="8544070" cy="4231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323528" y="5061908"/>
            <a:ext cx="3384376"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5143933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ÚČTY SUBJEKTU, ÚČETNÍ OBDOBÍ, KATEGORIE INTERVENCÍ </a:t>
            </a:r>
          </a:p>
        </p:txBody>
      </p:sp>
      <p:sp>
        <p:nvSpPr>
          <p:cNvPr id="4" name="Zástupný symbol pro obsah 3"/>
          <p:cNvSpPr>
            <a:spLocks noGrp="1"/>
          </p:cNvSpPr>
          <p:nvPr>
            <p:ph idx="10"/>
          </p:nvPr>
        </p:nvSpPr>
        <p:spPr>
          <a:xfrm>
            <a:off x="2771800" y="1484784"/>
            <a:ext cx="6048672" cy="4824536"/>
          </a:xfrm>
        </p:spPr>
        <p:txBody>
          <a:bodyPr/>
          <a:lstStyle/>
          <a:p>
            <a:pPr algn="just">
              <a:lnSpc>
                <a:spcPct val="100000"/>
              </a:lnSpc>
              <a:spcBef>
                <a:spcPts val="0"/>
              </a:spcBef>
              <a:spcAft>
                <a:spcPts val="0"/>
              </a:spcAft>
            </a:pPr>
            <a:r>
              <a:rPr lang="cs-CZ" sz="1800" dirty="0">
                <a:solidFill>
                  <a:schemeClr val="bg2">
                    <a:lumMod val="10000"/>
                  </a:schemeClr>
                </a:solidFill>
              </a:rPr>
              <a:t>Záložky Účty subjektu, Účetní období a Kategorie intervencí se v žádosti o finanční podporu nevyplňují, </a:t>
            </a:r>
            <a:r>
              <a:rPr lang="cs-CZ" sz="1800" b="1" dirty="0">
                <a:solidFill>
                  <a:schemeClr val="bg2">
                    <a:lumMod val="10000"/>
                  </a:schemeClr>
                </a:solidFill>
              </a:rPr>
              <a:t>jsou </a:t>
            </a:r>
            <a:r>
              <a:rPr lang="cs-CZ" sz="1800" b="1" dirty="0" err="1">
                <a:solidFill>
                  <a:schemeClr val="bg2">
                    <a:lumMod val="10000"/>
                  </a:schemeClr>
                </a:solidFill>
              </a:rPr>
              <a:t>NEeditovatelné</a:t>
            </a:r>
            <a:r>
              <a:rPr lang="cs-CZ" sz="1800" b="1" dirty="0">
                <a:solidFill>
                  <a:schemeClr val="bg2">
                    <a:lumMod val="10000"/>
                  </a:schemeClr>
                </a:solidFill>
              </a:rPr>
              <a:t>!!!</a:t>
            </a:r>
          </a:p>
          <a:p>
            <a:pPr marL="0" indent="0" algn="just">
              <a:lnSpc>
                <a:spcPct val="100000"/>
              </a:lnSpc>
              <a:spcBef>
                <a:spcPts val="0"/>
              </a:spcBef>
              <a:spcAft>
                <a:spcPts val="0"/>
              </a:spcAft>
              <a:buNone/>
            </a:pPr>
            <a:endParaRPr lang="cs-CZ" sz="1800" dirty="0">
              <a:solidFill>
                <a:schemeClr val="bg2">
                  <a:lumMod val="10000"/>
                </a:schemeClr>
              </a:solidFill>
            </a:endParaRPr>
          </a:p>
          <a:p>
            <a:pPr algn="just">
              <a:lnSpc>
                <a:spcPct val="100000"/>
              </a:lnSpc>
              <a:spcBef>
                <a:spcPts val="0"/>
              </a:spcBef>
              <a:spcAft>
                <a:spcPts val="0"/>
              </a:spcAft>
            </a:pPr>
            <a:r>
              <a:rPr lang="cs-CZ" sz="1800" dirty="0">
                <a:solidFill>
                  <a:schemeClr val="bg2">
                    <a:lumMod val="10000"/>
                  </a:schemeClr>
                </a:solidFill>
              </a:rPr>
              <a:t>Žadatel vyplňuje až před přípravou právního aktu na vyzvání poskytovatele podpory.</a:t>
            </a:r>
          </a:p>
          <a:p>
            <a:pPr algn="just">
              <a:lnSpc>
                <a:spcPct val="100000"/>
              </a:lnSpc>
              <a:spcBef>
                <a:spcPts val="0"/>
              </a:spcBef>
              <a:spcAft>
                <a:spcPts val="0"/>
              </a:spcAft>
            </a:pPr>
            <a:endParaRPr lang="cs-CZ" sz="1800" dirty="0">
              <a:solidFill>
                <a:schemeClr val="bg2">
                  <a:lumMod val="10000"/>
                </a:schemeClr>
              </a:solidFill>
            </a:endParaRPr>
          </a:p>
          <a:p>
            <a:pPr algn="just">
              <a:lnSpc>
                <a:spcPct val="100000"/>
              </a:lnSpc>
              <a:spcBef>
                <a:spcPts val="0"/>
              </a:spcBef>
              <a:spcAft>
                <a:spcPts val="0"/>
              </a:spcAft>
            </a:pPr>
            <a:r>
              <a:rPr lang="cs-CZ" sz="1800" b="1" dirty="0">
                <a:solidFill>
                  <a:schemeClr val="bg2">
                    <a:lumMod val="10000"/>
                  </a:schemeClr>
                </a:solidFill>
                <a:hlinkClick r:id="rId3"/>
              </a:rPr>
              <a:t>Pokyny k doplnění žádosti o podporu v IS KP14+ před vydáním právního aktu</a:t>
            </a:r>
            <a:r>
              <a:rPr lang="cs-CZ" sz="1800" b="1" dirty="0">
                <a:solidFill>
                  <a:schemeClr val="bg2">
                    <a:lumMod val="10000"/>
                  </a:schemeClr>
                </a:solidFill>
              </a:rPr>
              <a:t> </a:t>
            </a:r>
            <a:r>
              <a:rPr lang="cs-CZ" sz="1800" dirty="0">
                <a:solidFill>
                  <a:schemeClr val="bg2">
                    <a:lumMod val="10000"/>
                  </a:schemeClr>
                </a:solidFill>
              </a:rPr>
              <a:t>(v aktuálním vydání).</a:t>
            </a:r>
          </a:p>
          <a:p>
            <a:pPr marL="0" indent="0" algn="just">
              <a:lnSpc>
                <a:spcPct val="100000"/>
              </a:lnSpc>
              <a:spcBef>
                <a:spcPts val="0"/>
              </a:spcBef>
              <a:spcAft>
                <a:spcPts val="0"/>
              </a:spcAft>
              <a:buNone/>
            </a:pPr>
            <a:endParaRPr lang="cs-CZ" sz="1800" dirty="0">
              <a:solidFill>
                <a:schemeClr val="bg2">
                  <a:lumMod val="10000"/>
                </a:schemeClr>
              </a:solidFill>
            </a:endParaRPr>
          </a:p>
          <a:p>
            <a:pPr lvl="1">
              <a:lnSpc>
                <a:spcPct val="100000"/>
              </a:lnSpc>
              <a:spcBef>
                <a:spcPts val="0"/>
              </a:spcBef>
              <a:spcAft>
                <a:spcPts val="600"/>
              </a:spcAft>
            </a:pPr>
            <a:r>
              <a:rPr lang="cs-CZ" sz="1400" dirty="0">
                <a:solidFill>
                  <a:schemeClr val="bg2">
                    <a:lumMod val="10000"/>
                  </a:schemeClr>
                </a:solidFill>
              </a:rPr>
              <a:t>https://www.esfcr.cz/formulare-pro-uzavreni-pravniho-aktu-a-vzory-pravnich-aktu-o-poskytnuti-podpory-na-projekt-opz/-/dokument/798824</a:t>
            </a:r>
          </a:p>
          <a:p>
            <a:pPr algn="just">
              <a:lnSpc>
                <a:spcPct val="100000"/>
              </a:lnSpc>
              <a:spcBef>
                <a:spcPts val="0"/>
              </a:spcBef>
              <a:spcAft>
                <a:spcPts val="0"/>
              </a:spcAft>
            </a:pPr>
            <a:endParaRPr lang="cs-CZ" sz="14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a:p>
            <a:pPr algn="just">
              <a:lnSpc>
                <a:spcPct val="100000"/>
              </a:lnSpc>
              <a:spcBef>
                <a:spcPts val="0"/>
              </a:spcBef>
              <a:spcAft>
                <a:spcPts val="0"/>
              </a:spcAft>
            </a:pPr>
            <a:endParaRPr lang="cs-CZ" sz="2000"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35</a:t>
            </a:fld>
            <a:endParaRPr lang="cs-CZ" dirty="0"/>
          </a:p>
        </p:txBody>
      </p:sp>
      <p:sp>
        <p:nvSpPr>
          <p:cNvPr id="3" name="Obdélník 2"/>
          <p:cNvSpPr/>
          <p:nvPr/>
        </p:nvSpPr>
        <p:spPr>
          <a:xfrm>
            <a:off x="323528" y="5022994"/>
            <a:ext cx="1512168" cy="3502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894" y="1484784"/>
            <a:ext cx="2371725" cy="470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467544" y="3140968"/>
            <a:ext cx="1080120" cy="6964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344734" y="5385838"/>
            <a:ext cx="1368152" cy="3113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2717839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Rozpočet jednotkový </a:t>
            </a:r>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36</a:t>
            </a:fld>
            <a:endParaRPr lang="cs-CZ" dirty="0"/>
          </a:p>
        </p:txBody>
      </p:sp>
      <p:sp>
        <p:nvSpPr>
          <p:cNvPr id="7" name="Zástupný symbol pro obsah 6"/>
          <p:cNvSpPr>
            <a:spLocks noGrp="1"/>
          </p:cNvSpPr>
          <p:nvPr>
            <p:ph idx="13"/>
          </p:nvPr>
        </p:nvSpPr>
        <p:spPr>
          <a:xfrm>
            <a:off x="5724128" y="1916832"/>
            <a:ext cx="3168352" cy="4356484"/>
          </a:xfrm>
        </p:spPr>
        <p:txBody>
          <a:bodyPr/>
          <a:lstStyle/>
          <a:p>
            <a:pPr>
              <a:lnSpc>
                <a:spcPct val="100000"/>
              </a:lnSpc>
              <a:spcBef>
                <a:spcPts val="0"/>
              </a:spcBef>
              <a:spcAft>
                <a:spcPts val="1200"/>
              </a:spcAft>
              <a:buFont typeface="Wingdings" panose="05000000000000000000" pitchFamily="2" charset="2"/>
              <a:buChar char=""/>
            </a:pPr>
            <a:r>
              <a:rPr lang="cs-CZ" sz="1800" dirty="0">
                <a:solidFill>
                  <a:schemeClr val="bg2">
                    <a:lumMod val="10000"/>
                  </a:schemeClr>
                </a:solidFill>
              </a:rPr>
              <a:t>Přímá editace nákladů.</a:t>
            </a:r>
          </a:p>
          <a:p>
            <a:pPr>
              <a:lnSpc>
                <a:spcPct val="100000"/>
              </a:lnSpc>
              <a:spcBef>
                <a:spcPts val="0"/>
              </a:spcBef>
              <a:spcAft>
                <a:spcPts val="1200"/>
              </a:spcAft>
              <a:buFont typeface="Wingdings" panose="05000000000000000000" pitchFamily="2" charset="2"/>
              <a:buChar char=""/>
            </a:pPr>
            <a:r>
              <a:rPr lang="cs-CZ" sz="1800" b="1" dirty="0">
                <a:solidFill>
                  <a:schemeClr val="bg2">
                    <a:lumMod val="10000"/>
                  </a:schemeClr>
                </a:solidFill>
              </a:rPr>
              <a:t>Editovat vše </a:t>
            </a:r>
            <a:r>
              <a:rPr lang="cs-CZ" sz="1800" dirty="0">
                <a:solidFill>
                  <a:schemeClr val="bg2">
                    <a:lumMod val="10000"/>
                  </a:schemeClr>
                </a:solidFill>
              </a:rPr>
              <a:t>(tlačítko </a:t>
            </a:r>
            <a:br>
              <a:rPr lang="cs-CZ" sz="1800" dirty="0">
                <a:solidFill>
                  <a:schemeClr val="bg2">
                    <a:lumMod val="10000"/>
                  </a:schemeClr>
                </a:solidFill>
              </a:rPr>
            </a:br>
            <a:r>
              <a:rPr lang="cs-CZ" sz="1800" dirty="0">
                <a:solidFill>
                  <a:schemeClr val="bg2">
                    <a:lumMod val="10000"/>
                  </a:schemeClr>
                </a:solidFill>
              </a:rPr>
              <a:t>pod rozpočtem) – umožňuje přímé vpisování nákladů do  rozpočtu. </a:t>
            </a:r>
            <a:br>
              <a:rPr lang="cs-CZ" sz="1800" dirty="0">
                <a:solidFill>
                  <a:schemeClr val="bg2">
                    <a:lumMod val="10000"/>
                  </a:schemeClr>
                </a:solidFill>
              </a:rPr>
            </a:br>
            <a:r>
              <a:rPr lang="cs-CZ" sz="1800" dirty="0">
                <a:solidFill>
                  <a:schemeClr val="bg2">
                    <a:lumMod val="10000"/>
                  </a:schemeClr>
                </a:solidFill>
              </a:rPr>
              <a:t>Po vyplnění celého rozpočtu stačí zmáčknout </a:t>
            </a:r>
            <a:r>
              <a:rPr lang="cs-CZ" sz="1800" b="1" dirty="0">
                <a:solidFill>
                  <a:schemeClr val="bg2">
                    <a:lumMod val="10000"/>
                  </a:schemeClr>
                </a:solidFill>
              </a:rPr>
              <a:t>Uložit vše</a:t>
            </a:r>
            <a:r>
              <a:rPr lang="cs-CZ" sz="1800" dirty="0">
                <a:solidFill>
                  <a:schemeClr val="bg2">
                    <a:lumMod val="10000"/>
                  </a:schemeClr>
                </a:solidFill>
              </a:rPr>
              <a:t>.</a:t>
            </a:r>
            <a:r>
              <a:rPr lang="cs-CZ" sz="1800" b="1" dirty="0">
                <a:solidFill>
                  <a:schemeClr val="bg2">
                    <a:lumMod val="10000"/>
                  </a:schemeClr>
                </a:solidFill>
              </a:rPr>
              <a:t> </a:t>
            </a:r>
          </a:p>
          <a:p>
            <a:pPr>
              <a:lnSpc>
                <a:spcPct val="100000"/>
              </a:lnSpc>
              <a:spcBef>
                <a:spcPts val="0"/>
              </a:spcBef>
              <a:spcAft>
                <a:spcPts val="1200"/>
              </a:spcAft>
              <a:buFont typeface="Wingdings" panose="05000000000000000000" pitchFamily="2" charset="2"/>
              <a:buChar char=""/>
            </a:pPr>
            <a:r>
              <a:rPr lang="cs-CZ" sz="1800" b="1" u="sng" dirty="0">
                <a:solidFill>
                  <a:schemeClr val="bg2">
                    <a:lumMod val="10000"/>
                  </a:schemeClr>
                </a:solidFill>
              </a:rPr>
              <a:t>Možno exportovat </a:t>
            </a:r>
            <a:br>
              <a:rPr lang="cs-CZ" sz="1800" b="1" u="sng" dirty="0">
                <a:solidFill>
                  <a:schemeClr val="bg2">
                    <a:lumMod val="10000"/>
                  </a:schemeClr>
                </a:solidFill>
              </a:rPr>
            </a:br>
            <a:r>
              <a:rPr lang="cs-CZ" sz="1800" b="1" u="sng" dirty="0">
                <a:solidFill>
                  <a:schemeClr val="bg2">
                    <a:lumMod val="10000"/>
                  </a:schemeClr>
                </a:solidFill>
              </a:rPr>
              <a:t>do Excelu!!!</a:t>
            </a:r>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323339"/>
            <a:ext cx="5178856" cy="5217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2195736" y="6390953"/>
            <a:ext cx="1584176"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06787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Rozpočet jednotkový </a:t>
            </a:r>
          </a:p>
        </p:txBody>
      </p:sp>
      <p:sp>
        <p:nvSpPr>
          <p:cNvPr id="6" name="Zástupný symbol pro obsah 5"/>
          <p:cNvSpPr>
            <a:spLocks noGrp="1"/>
          </p:cNvSpPr>
          <p:nvPr>
            <p:ph idx="10"/>
          </p:nvPr>
        </p:nvSpPr>
        <p:spPr>
          <a:xfrm>
            <a:off x="514494" y="4941168"/>
            <a:ext cx="8064000" cy="1490110"/>
          </a:xfrm>
        </p:spPr>
        <p:txBody>
          <a:bodyPr/>
          <a:lstStyle/>
          <a:p>
            <a:pPr algn="just">
              <a:lnSpc>
                <a:spcPct val="100000"/>
              </a:lnSpc>
              <a:spcBef>
                <a:spcPts val="0"/>
              </a:spcBef>
            </a:pPr>
            <a:r>
              <a:rPr lang="cs-CZ" sz="1800" dirty="0">
                <a:solidFill>
                  <a:schemeClr val="bg2">
                    <a:lumMod val="10000"/>
                  </a:schemeClr>
                </a:solidFill>
              </a:rPr>
              <a:t>Editace po jednotlivých řádcích.</a:t>
            </a:r>
          </a:p>
          <a:p>
            <a:pPr algn="just">
              <a:lnSpc>
                <a:spcPct val="100000"/>
              </a:lnSpc>
              <a:spcBef>
                <a:spcPts val="0"/>
              </a:spcBef>
            </a:pPr>
            <a:r>
              <a:rPr lang="cs-CZ" sz="1800" dirty="0">
                <a:solidFill>
                  <a:schemeClr val="bg2">
                    <a:lumMod val="10000"/>
                  </a:schemeClr>
                </a:solidFill>
              </a:rPr>
              <a:t>Aktivní řádek možno editovat přímo </a:t>
            </a:r>
            <a:r>
              <a:rPr lang="cs-CZ" sz="1800" u="sng" dirty="0">
                <a:solidFill>
                  <a:schemeClr val="bg2">
                    <a:lumMod val="10000"/>
                  </a:schemeClr>
                </a:solidFill>
              </a:rPr>
              <a:t>pod</a:t>
            </a:r>
            <a:r>
              <a:rPr lang="cs-CZ" sz="1800" dirty="0">
                <a:solidFill>
                  <a:schemeClr val="bg2">
                    <a:lumMod val="10000"/>
                  </a:schemeClr>
                </a:solidFill>
              </a:rPr>
              <a:t> rozpočtem.</a:t>
            </a:r>
          </a:p>
          <a:p>
            <a:pPr algn="just">
              <a:lnSpc>
                <a:spcPct val="100000"/>
              </a:lnSpc>
              <a:spcBef>
                <a:spcPts val="0"/>
              </a:spcBef>
            </a:pPr>
            <a:r>
              <a:rPr lang="cs-CZ" sz="1800" dirty="0">
                <a:solidFill>
                  <a:schemeClr val="bg2">
                    <a:lumMod val="10000"/>
                  </a:schemeClr>
                </a:solidFill>
              </a:rPr>
              <a:t>U položek označených zelenou fajfkou, je možno vytvářet podpoložky – přes tlačítko Nový záznam.</a:t>
            </a:r>
          </a:p>
          <a:p>
            <a:pPr algn="just">
              <a:lnSpc>
                <a:spcPct val="100000"/>
              </a:lnSpc>
              <a:spcBef>
                <a:spcPts val="0"/>
              </a:spcBef>
            </a:pPr>
            <a:r>
              <a:rPr lang="cs-CZ" sz="1800" dirty="0">
                <a:solidFill>
                  <a:schemeClr val="bg2">
                    <a:lumMod val="10000"/>
                  </a:schemeClr>
                </a:solidFill>
              </a:rPr>
              <a:t>Každou vyplněnou/založenou položku je potřeba ULOŽIT!!!</a:t>
            </a:r>
          </a:p>
        </p:txBody>
      </p:sp>
      <p:sp>
        <p:nvSpPr>
          <p:cNvPr id="4" name="Zástupný symbol pro číslo snímku 3"/>
          <p:cNvSpPr>
            <a:spLocks noGrp="1"/>
          </p:cNvSpPr>
          <p:nvPr>
            <p:ph type="sldNum" sz="quarter" idx="13"/>
          </p:nvPr>
        </p:nvSpPr>
        <p:spPr/>
        <p:txBody>
          <a:bodyPr/>
          <a:lstStyle/>
          <a:p>
            <a:fld id="{479BF083-4774-43B1-9AB0-5CC1AC5DD8EE}" type="slidenum">
              <a:rPr lang="cs-CZ" smtClean="0"/>
              <a:pPr/>
              <a:t>37</a:t>
            </a:fld>
            <a:endParaRPr lang="cs-CZ" dirty="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1327037"/>
            <a:ext cx="7873930" cy="349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514494" y="3789040"/>
            <a:ext cx="708184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2815082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Přehled zdrojů financování</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38</a:t>
            </a:fld>
            <a:endParaRPr lang="cs-CZ" dirty="0"/>
          </a:p>
        </p:txBody>
      </p:sp>
      <p:sp>
        <p:nvSpPr>
          <p:cNvPr id="5" name="Zástupný symbol pro obsah 4"/>
          <p:cNvSpPr>
            <a:spLocks noGrp="1"/>
          </p:cNvSpPr>
          <p:nvPr>
            <p:ph idx="13"/>
          </p:nvPr>
        </p:nvSpPr>
        <p:spPr>
          <a:xfrm>
            <a:off x="388902" y="5121188"/>
            <a:ext cx="5256584" cy="1368152"/>
          </a:xfrm>
        </p:spPr>
        <p:txBody>
          <a:bodyPr/>
          <a:lstStyle/>
          <a:p>
            <a:pPr algn="just">
              <a:lnSpc>
                <a:spcPct val="100000"/>
              </a:lnSpc>
              <a:spcBef>
                <a:spcPts val="0"/>
              </a:spcBef>
              <a:buFont typeface="Wingdings" panose="05000000000000000000" pitchFamily="2" charset="2"/>
              <a:buChar char=""/>
            </a:pPr>
            <a:r>
              <a:rPr lang="cs-CZ" sz="1800" dirty="0">
                <a:solidFill>
                  <a:schemeClr val="bg2">
                    <a:lumMod val="10000"/>
                  </a:schemeClr>
                </a:solidFill>
              </a:rPr>
              <a:t>Rozpad zdrojů financování pomocí tlačítka Rozpad financí.</a:t>
            </a:r>
          </a:p>
          <a:p>
            <a:pPr algn="just">
              <a:lnSpc>
                <a:spcPct val="100000"/>
              </a:lnSpc>
              <a:spcBef>
                <a:spcPts val="0"/>
              </a:spcBef>
              <a:buFont typeface="Wingdings" panose="05000000000000000000" pitchFamily="2" charset="2"/>
              <a:buChar char=""/>
            </a:pPr>
            <a:r>
              <a:rPr lang="cs-CZ" sz="1800" dirty="0">
                <a:solidFill>
                  <a:schemeClr val="bg2">
                    <a:lumMod val="10000"/>
                  </a:schemeClr>
                </a:solidFill>
              </a:rPr>
              <a:t>Po každé změně rozpočtu nutno provést rozpad financí znovu.</a:t>
            </a:r>
          </a:p>
          <a:p>
            <a:pPr marL="0" indent="0" algn="just">
              <a:lnSpc>
                <a:spcPct val="100000"/>
              </a:lnSpc>
              <a:spcBef>
                <a:spcPts val="0"/>
              </a:spcBef>
              <a:spcAft>
                <a:spcPts val="0"/>
              </a:spcAft>
              <a:buNone/>
            </a:pPr>
            <a:endParaRPr lang="cs-CZ" sz="2000" dirty="0"/>
          </a:p>
        </p:txBody>
      </p:sp>
      <p:pic>
        <p:nvPicPr>
          <p:cNvPr id="2048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902" y="1250853"/>
            <a:ext cx="7344816" cy="3739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438669" y="3727613"/>
            <a:ext cx="1253011"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2048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6136" y="3429000"/>
            <a:ext cx="3206071" cy="2376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1695034" y="3284984"/>
            <a:ext cx="2444918"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7" name="Přímá spojnice se šipkou 6"/>
          <p:cNvCxnSpPr/>
          <p:nvPr/>
        </p:nvCxnSpPr>
        <p:spPr>
          <a:xfrm>
            <a:off x="3851920" y="3727613"/>
            <a:ext cx="1872208" cy="781507"/>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727647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Finanční plán</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39</a:t>
            </a:fld>
            <a:endParaRPr lang="cs-CZ" dirty="0"/>
          </a:p>
        </p:txBody>
      </p:sp>
      <p:sp>
        <p:nvSpPr>
          <p:cNvPr id="5" name="Zástupný symbol pro obsah 4"/>
          <p:cNvSpPr>
            <a:spLocks noGrp="1"/>
          </p:cNvSpPr>
          <p:nvPr>
            <p:ph idx="13"/>
          </p:nvPr>
        </p:nvSpPr>
        <p:spPr>
          <a:xfrm>
            <a:off x="540000" y="5517232"/>
            <a:ext cx="8064000" cy="1152128"/>
          </a:xfrm>
        </p:spPr>
        <p:txBody>
          <a:bodyPr/>
          <a:lstStyle/>
          <a:p>
            <a:pPr algn="just">
              <a:lnSpc>
                <a:spcPct val="100000"/>
              </a:lnSpc>
              <a:spcBef>
                <a:spcPts val="0"/>
              </a:spcBef>
              <a:buFont typeface="Wingdings" panose="05000000000000000000" pitchFamily="2" charset="2"/>
              <a:buChar char=""/>
            </a:pPr>
            <a:r>
              <a:rPr lang="cs-CZ" sz="1800" dirty="0">
                <a:solidFill>
                  <a:schemeClr val="bg2">
                    <a:lumMod val="10000"/>
                  </a:schemeClr>
                </a:solidFill>
              </a:rPr>
              <a:t>Možno vytvářet ručně pomocí vyplňování žlutých polí. </a:t>
            </a:r>
          </a:p>
          <a:p>
            <a:pPr algn="just">
              <a:lnSpc>
                <a:spcPct val="100000"/>
              </a:lnSpc>
              <a:spcBef>
                <a:spcPts val="0"/>
              </a:spcBef>
              <a:buFont typeface="Wingdings" panose="05000000000000000000" pitchFamily="2" charset="2"/>
              <a:buChar char=""/>
            </a:pPr>
            <a:r>
              <a:rPr lang="cs-CZ" sz="1800" dirty="0">
                <a:solidFill>
                  <a:schemeClr val="bg2">
                    <a:lumMod val="10000"/>
                  </a:schemeClr>
                </a:solidFill>
              </a:rPr>
              <a:t>Kontrola shody částek finančního plánu a rozpočtu.</a:t>
            </a:r>
          </a:p>
          <a:p>
            <a:pPr algn="just">
              <a:lnSpc>
                <a:spcPct val="100000"/>
              </a:lnSpc>
              <a:spcBef>
                <a:spcPts val="0"/>
              </a:spcBef>
              <a:buFont typeface="Wingdings" panose="05000000000000000000" pitchFamily="2" charset="2"/>
              <a:buChar char=""/>
            </a:pPr>
            <a:r>
              <a:rPr lang="cs-CZ" sz="1800" dirty="0">
                <a:solidFill>
                  <a:schemeClr val="bg2">
                    <a:lumMod val="10000"/>
                  </a:schemeClr>
                </a:solidFill>
              </a:rPr>
              <a:t>Možno vygenerovat finanční plán - podle nastavení výzvy.</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1196752"/>
            <a:ext cx="8424936" cy="408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bdélník 7"/>
          <p:cNvSpPr/>
          <p:nvPr/>
        </p:nvSpPr>
        <p:spPr>
          <a:xfrm>
            <a:off x="4211960" y="4869160"/>
            <a:ext cx="1800200" cy="41064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886559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indent="0">
              <a:spcAft>
                <a:spcPts val="1200"/>
              </a:spcAft>
              <a:buNone/>
            </a:pPr>
            <a:r>
              <a:rPr lang="cs-CZ" sz="1800" b="1" u="sng" cap="all" dirty="0">
                <a:solidFill>
                  <a:schemeClr val="bg2">
                    <a:lumMod val="10000"/>
                  </a:schemeClr>
                </a:solidFill>
              </a:rPr>
              <a:t>1. Co chceme a můžeme změnit? </a:t>
            </a:r>
          </a:p>
          <a:p>
            <a:pPr lvl="1">
              <a:lnSpc>
                <a:spcPct val="100000"/>
              </a:lnSpc>
              <a:spcBef>
                <a:spcPts val="0"/>
              </a:spcBef>
              <a:spcAft>
                <a:spcPts val="0"/>
              </a:spcAft>
            </a:pPr>
            <a:r>
              <a:rPr lang="cs-CZ" sz="1600" b="1" dirty="0">
                <a:solidFill>
                  <a:schemeClr val="bg2">
                    <a:lumMod val="10000"/>
                  </a:schemeClr>
                </a:solidFill>
              </a:rPr>
              <a:t>Cíl projektu musí být:</a:t>
            </a:r>
          </a:p>
          <a:p>
            <a:pPr marL="414000" lvl="1" indent="0">
              <a:lnSpc>
                <a:spcPct val="100000"/>
              </a:lnSpc>
              <a:spcBef>
                <a:spcPts val="0"/>
              </a:spcBef>
              <a:buNone/>
            </a:pPr>
            <a:r>
              <a:rPr lang="cs-CZ" sz="1600" dirty="0">
                <a:solidFill>
                  <a:schemeClr val="bg2">
                    <a:lumMod val="10000"/>
                  </a:schemeClr>
                </a:solidFill>
              </a:rPr>
              <a:t>	</a:t>
            </a:r>
            <a:r>
              <a:rPr lang="cs-CZ" sz="1600" b="1" dirty="0">
                <a:solidFill>
                  <a:schemeClr val="bg2">
                    <a:lumMod val="10000"/>
                  </a:schemeClr>
                </a:solidFill>
              </a:rPr>
              <a:t>1)</a:t>
            </a:r>
            <a:r>
              <a:rPr lang="cs-CZ" sz="1600" dirty="0">
                <a:solidFill>
                  <a:schemeClr val="bg2">
                    <a:lumMod val="10000"/>
                  </a:schemeClr>
                </a:solidFill>
              </a:rPr>
              <a:t> </a:t>
            </a:r>
            <a:r>
              <a:rPr lang="cs-CZ" sz="1600" b="1" dirty="0">
                <a:solidFill>
                  <a:schemeClr val="bg2">
                    <a:lumMod val="10000"/>
                  </a:schemeClr>
                </a:solidFill>
              </a:rPr>
              <a:t>reálně dosažitelný </a:t>
            </a:r>
            <a:r>
              <a:rPr lang="cs-CZ" sz="1600" dirty="0">
                <a:solidFill>
                  <a:schemeClr val="bg2">
                    <a:lumMod val="10000"/>
                  </a:schemeClr>
                </a:solidFill>
              </a:rPr>
              <a:t>v daném čase a za daných podmínek,</a:t>
            </a:r>
          </a:p>
          <a:p>
            <a:pPr marL="414000" lvl="1" indent="0">
              <a:lnSpc>
                <a:spcPct val="100000"/>
              </a:lnSpc>
              <a:spcBef>
                <a:spcPts val="0"/>
              </a:spcBef>
              <a:buNone/>
            </a:pPr>
            <a:r>
              <a:rPr lang="cs-CZ" sz="1600" dirty="0">
                <a:solidFill>
                  <a:schemeClr val="bg2">
                    <a:lumMod val="10000"/>
                  </a:schemeClr>
                </a:solidFill>
              </a:rPr>
              <a:t>	</a:t>
            </a:r>
            <a:r>
              <a:rPr lang="cs-CZ" sz="1600" b="1" dirty="0">
                <a:solidFill>
                  <a:schemeClr val="bg2">
                    <a:lumMod val="10000"/>
                  </a:schemeClr>
                </a:solidFill>
              </a:rPr>
              <a:t>2) měřitelný</a:t>
            </a:r>
            <a:r>
              <a:rPr lang="cs-CZ" sz="1600" dirty="0">
                <a:solidFill>
                  <a:schemeClr val="bg2">
                    <a:lumMod val="10000"/>
                  </a:schemeClr>
                </a:solidFill>
              </a:rPr>
              <a:t>, aby bylo možné po ukončení projektu prokázat jeho naplnění 	    pomocí kvantifikovaných údajů.</a:t>
            </a:r>
          </a:p>
          <a:p>
            <a:pPr lvl="1">
              <a:lnSpc>
                <a:spcPct val="100000"/>
              </a:lnSpc>
              <a:spcBef>
                <a:spcPts val="0"/>
              </a:spcBef>
            </a:pPr>
            <a:r>
              <a:rPr lang="cs-CZ" sz="1600" b="1" dirty="0">
                <a:solidFill>
                  <a:schemeClr val="bg2">
                    <a:lumMod val="10000"/>
                  </a:schemeClr>
                </a:solidFill>
              </a:rPr>
              <a:t>Cíle projektu dělíme na:</a:t>
            </a:r>
          </a:p>
          <a:p>
            <a:pPr marL="0" indent="0" hangingPunct="0">
              <a:lnSpc>
                <a:spcPct val="100000"/>
              </a:lnSpc>
              <a:spcBef>
                <a:spcPts val="0"/>
              </a:spcBef>
              <a:spcAft>
                <a:spcPts val="0"/>
              </a:spcAft>
              <a:buNone/>
            </a:pPr>
            <a:r>
              <a:rPr lang="cs-CZ" sz="1600" b="1" dirty="0">
                <a:solidFill>
                  <a:schemeClr val="bg2">
                    <a:lumMod val="10000"/>
                  </a:schemeClr>
                </a:solidFill>
              </a:rPr>
              <a:t>	1) Hlavní </a:t>
            </a:r>
            <a:r>
              <a:rPr lang="cs-CZ" sz="1600" dirty="0">
                <a:solidFill>
                  <a:schemeClr val="bg2">
                    <a:lumMod val="10000"/>
                  </a:schemeClr>
                </a:solidFill>
              </a:rPr>
              <a:t>= “globální změna“, ke které projekt přispívá - formulován obecněji, </a:t>
            </a:r>
          </a:p>
          <a:p>
            <a:pPr marL="0" lvl="0" indent="0" hangingPunct="0">
              <a:lnSpc>
                <a:spcPct val="100000"/>
              </a:lnSpc>
              <a:spcBef>
                <a:spcPts val="0"/>
              </a:spcBef>
              <a:spcAft>
                <a:spcPts val="0"/>
              </a:spcAft>
              <a:buNone/>
            </a:pPr>
            <a:r>
              <a:rPr lang="cs-CZ" sz="1600" dirty="0">
                <a:solidFill>
                  <a:schemeClr val="bg2">
                    <a:lumMod val="10000"/>
                  </a:schemeClr>
                </a:solidFill>
              </a:rPr>
              <a:t>	</a:t>
            </a:r>
            <a:r>
              <a:rPr lang="cs-CZ" sz="1600" b="1" dirty="0">
                <a:solidFill>
                  <a:schemeClr val="bg2">
                    <a:lumMod val="10000"/>
                  </a:schemeClr>
                </a:solidFill>
              </a:rPr>
              <a:t>2) Specifické </a:t>
            </a:r>
            <a:r>
              <a:rPr lang="cs-CZ" sz="1600" dirty="0">
                <a:solidFill>
                  <a:schemeClr val="bg2">
                    <a:lumMod val="10000"/>
                  </a:schemeClr>
                </a:solidFill>
              </a:rPr>
              <a:t>= konkrétní změny, které projekt přinese (SMART).</a:t>
            </a:r>
          </a:p>
          <a:p>
            <a:pPr marL="0" lvl="0" indent="0" hangingPunct="0">
              <a:lnSpc>
                <a:spcPct val="100000"/>
              </a:lnSpc>
              <a:spcBef>
                <a:spcPts val="0"/>
              </a:spcBef>
              <a:spcAft>
                <a:spcPts val="0"/>
              </a:spcAft>
              <a:buNone/>
            </a:pPr>
            <a:endParaRPr lang="cs-CZ" sz="1600" dirty="0">
              <a:solidFill>
                <a:schemeClr val="bg2">
                  <a:lumMod val="10000"/>
                </a:schemeClr>
              </a:solidFill>
            </a:endParaRPr>
          </a:p>
          <a:p>
            <a:pPr marL="0" lvl="1" indent="0">
              <a:lnSpc>
                <a:spcPts val="2880"/>
              </a:lnSpc>
              <a:spcBef>
                <a:spcPts val="600"/>
              </a:spcBef>
              <a:spcAft>
                <a:spcPts val="600"/>
              </a:spcAft>
              <a:buSzPct val="100000"/>
              <a:buNone/>
            </a:pPr>
            <a:r>
              <a:rPr lang="cs-CZ" sz="1600" b="1" dirty="0">
                <a:solidFill>
                  <a:schemeClr val="bg2">
                    <a:lumMod val="10000"/>
                  </a:schemeClr>
                </a:solidFill>
              </a:rPr>
              <a:t>Doporučení:</a:t>
            </a:r>
            <a:endParaRPr lang="cs-CZ" sz="1600" dirty="0">
              <a:solidFill>
                <a:schemeClr val="bg2">
                  <a:lumMod val="10000"/>
                </a:schemeClr>
              </a:solidFill>
            </a:endParaRPr>
          </a:p>
          <a:p>
            <a:pPr lvl="0" algn="just" hangingPunct="0">
              <a:lnSpc>
                <a:spcPct val="100000"/>
              </a:lnSpc>
              <a:spcBef>
                <a:spcPts val="0"/>
              </a:spcBef>
              <a:spcAft>
                <a:spcPts val="0"/>
              </a:spcAft>
            </a:pPr>
            <a:r>
              <a:rPr lang="cs-CZ" sz="1600" dirty="0">
                <a:solidFill>
                  <a:schemeClr val="bg2">
                    <a:lumMod val="10000"/>
                  </a:schemeClr>
                </a:solidFill>
              </a:rPr>
              <a:t>při vytyčování cílů vycházejte z potřeb (inverzně: problémů), které jste si předem definovali: splnění vytyčeného cíle = naplnění definované potřeby (= odstranění popsaného problému),</a:t>
            </a:r>
          </a:p>
          <a:p>
            <a:pPr lvl="0" algn="just" hangingPunct="0">
              <a:lnSpc>
                <a:spcPct val="100000"/>
              </a:lnSpc>
              <a:spcBef>
                <a:spcPts val="0"/>
              </a:spcBef>
              <a:spcAft>
                <a:spcPts val="0"/>
              </a:spcAft>
            </a:pPr>
            <a:r>
              <a:rPr lang="cs-CZ" sz="1600" dirty="0">
                <a:solidFill>
                  <a:schemeClr val="bg2">
                    <a:lumMod val="10000"/>
                  </a:schemeClr>
                </a:solidFill>
              </a:rPr>
              <a:t>dbejte na dosažitelnost cílů (již při vytyčování cílů musíte mít představu o aktivitách),</a:t>
            </a:r>
          </a:p>
          <a:p>
            <a:pPr lvl="0" algn="just" hangingPunct="0">
              <a:lnSpc>
                <a:spcPct val="100000"/>
              </a:lnSpc>
              <a:spcBef>
                <a:spcPts val="0"/>
              </a:spcBef>
              <a:spcAft>
                <a:spcPts val="0"/>
              </a:spcAft>
            </a:pPr>
            <a:r>
              <a:rPr lang="cs-CZ" sz="1600" dirty="0">
                <a:solidFill>
                  <a:schemeClr val="bg2">
                    <a:lumMod val="10000"/>
                  </a:schemeClr>
                </a:solidFill>
              </a:rPr>
              <a:t>dbejte na měřitelnost cílů (při formulaci cílů se ptejte, zda splnění takto formulovaného cíle lze nějak prokázat/změřit).</a:t>
            </a:r>
          </a:p>
          <a:p>
            <a:endParaRPr lang="cs-CZ"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a:t>
            </a:fld>
            <a:endParaRPr lang="cs-CZ" dirty="0"/>
          </a:p>
        </p:txBody>
      </p:sp>
    </p:spTree>
    <p:extLst>
      <p:ext uri="{BB962C8B-B14F-4D97-AF65-F5344CB8AC3E}">
        <p14:creationId xmlns:p14="http://schemas.microsoft.com/office/powerpoint/2010/main" val="11453027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40</a:t>
            </a:fld>
            <a:endParaRPr lang="cs-CZ" dirty="0"/>
          </a:p>
        </p:txBody>
      </p:sp>
      <p:pic>
        <p:nvPicPr>
          <p:cNvPr id="1029" name="Picture 5" descr="C:\Users\michaela.sedlackova\Desktop\Printscreeny_IS KP14+\veřejné zakázky_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7" y="1196752"/>
            <a:ext cx="8624829" cy="25227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chaela.sedlackova\Desktop\Printscreeny_IS KP14+\Veřejné zakázky_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0231" y="3212976"/>
            <a:ext cx="2160240" cy="204224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chaela.sedlackova\Desktop\Printscreeny_IS KP14+\veřejné zakázky_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24128" y="4662458"/>
            <a:ext cx="2531237" cy="2016224"/>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3"/>
          </p:nvPr>
        </p:nvSpPr>
        <p:spPr>
          <a:xfrm>
            <a:off x="395536" y="3789040"/>
            <a:ext cx="5184576" cy="2880320"/>
          </a:xfrm>
        </p:spPr>
        <p:txBody>
          <a:bodyPr/>
          <a:lstStyle/>
          <a:p>
            <a:pPr>
              <a:lnSpc>
                <a:spcPct val="100000"/>
              </a:lnSpc>
              <a:spcBef>
                <a:spcPts val="0"/>
              </a:spcBef>
              <a:buFont typeface="Wingdings" panose="05000000000000000000" pitchFamily="2" charset="2"/>
              <a:buChar char=""/>
            </a:pPr>
            <a:r>
              <a:rPr lang="cs-CZ" sz="1600" dirty="0">
                <a:solidFill>
                  <a:schemeClr val="bg2">
                    <a:lumMod val="10000"/>
                  </a:schemeClr>
                </a:solidFill>
              </a:rPr>
              <a:t>Záložka Projekt </a:t>
            </a:r>
            <a:br>
              <a:rPr lang="cs-CZ" sz="1600" dirty="0">
                <a:solidFill>
                  <a:schemeClr val="bg2">
                    <a:lumMod val="10000"/>
                  </a:schemeClr>
                </a:solidFill>
              </a:rPr>
            </a:br>
            <a:r>
              <a:rPr lang="cs-CZ" sz="1600" dirty="0">
                <a:solidFill>
                  <a:schemeClr val="bg2">
                    <a:lumMod val="10000"/>
                  </a:schemeClr>
                </a:solidFill>
              </a:rPr>
              <a:t>(sekce Identifikace projektu)</a:t>
            </a:r>
          </a:p>
          <a:p>
            <a:pPr algn="just">
              <a:lnSpc>
                <a:spcPct val="100000"/>
              </a:lnSpc>
              <a:spcBef>
                <a:spcPts val="0"/>
              </a:spcBef>
              <a:buFont typeface="Wingdings" panose="05000000000000000000" pitchFamily="2" charset="2"/>
              <a:buChar char=""/>
            </a:pPr>
            <a:r>
              <a:rPr lang="cs-CZ" sz="1600" dirty="0">
                <a:solidFill>
                  <a:schemeClr val="bg2">
                    <a:lumMod val="10000"/>
                  </a:schemeClr>
                </a:solidFill>
              </a:rPr>
              <a:t>Záložka Veřejné zakázky </a:t>
            </a:r>
          </a:p>
          <a:p>
            <a:pPr>
              <a:lnSpc>
                <a:spcPct val="100000"/>
              </a:lnSpc>
              <a:spcBef>
                <a:spcPts val="0"/>
              </a:spcBef>
              <a:buFont typeface="Wingdings" panose="05000000000000000000" pitchFamily="2" charset="2"/>
              <a:buChar char=""/>
            </a:pPr>
            <a:r>
              <a:rPr lang="cs-CZ" sz="1600" b="1" dirty="0">
                <a:solidFill>
                  <a:schemeClr val="bg2">
                    <a:lumMod val="10000"/>
                  </a:schemeClr>
                </a:solidFill>
              </a:rPr>
              <a:t>Zjednodušeně se jedná o zakázky </a:t>
            </a:r>
            <a:br>
              <a:rPr lang="cs-CZ" sz="1600" b="1" dirty="0">
                <a:solidFill>
                  <a:schemeClr val="bg2">
                    <a:lumMod val="10000"/>
                  </a:schemeClr>
                </a:solidFill>
              </a:rPr>
            </a:br>
            <a:r>
              <a:rPr lang="cs-CZ" sz="1600" b="1" dirty="0">
                <a:solidFill>
                  <a:schemeClr val="bg2">
                    <a:lumMod val="10000"/>
                  </a:schemeClr>
                </a:solidFill>
              </a:rPr>
              <a:t>s předpokládanou hodnotou dosahující či vyšší než 400.000 Kč bez DPH nebo s přepokládanou hodnotou dosahující či vyšší než 500.000 Kč </a:t>
            </a:r>
            <a:br>
              <a:rPr lang="cs-CZ" sz="1600" b="1" dirty="0">
                <a:solidFill>
                  <a:schemeClr val="bg2">
                    <a:lumMod val="10000"/>
                  </a:schemeClr>
                </a:solidFill>
              </a:rPr>
            </a:br>
            <a:r>
              <a:rPr lang="cs-CZ" sz="1600" b="1" dirty="0">
                <a:solidFill>
                  <a:schemeClr val="bg2">
                    <a:lumMod val="10000"/>
                  </a:schemeClr>
                </a:solidFill>
              </a:rPr>
              <a:t>bez DPH </a:t>
            </a:r>
            <a:r>
              <a:rPr lang="cs-CZ" sz="1400" dirty="0">
                <a:solidFill>
                  <a:schemeClr val="bg2">
                    <a:lumMod val="10000"/>
                  </a:schemeClr>
                </a:solidFill>
              </a:rPr>
              <a:t>v případě, že zadavatel nepatří mezi veřejné </a:t>
            </a:r>
            <a:br>
              <a:rPr lang="cs-CZ" sz="1400" dirty="0">
                <a:solidFill>
                  <a:schemeClr val="bg2">
                    <a:lumMod val="10000"/>
                  </a:schemeClr>
                </a:solidFill>
              </a:rPr>
            </a:br>
            <a:r>
              <a:rPr lang="cs-CZ" sz="1400" dirty="0">
                <a:solidFill>
                  <a:schemeClr val="bg2">
                    <a:lumMod val="10000"/>
                  </a:schemeClr>
                </a:solidFill>
              </a:rPr>
              <a:t>či sektorové zadavatele podle § 2 odst. 2 a 6 zákona </a:t>
            </a:r>
            <a:br>
              <a:rPr lang="cs-CZ" sz="1400" dirty="0">
                <a:solidFill>
                  <a:schemeClr val="bg2">
                    <a:lumMod val="10000"/>
                  </a:schemeClr>
                </a:solidFill>
              </a:rPr>
            </a:br>
            <a:r>
              <a:rPr lang="cs-CZ" sz="1400" dirty="0">
                <a:solidFill>
                  <a:schemeClr val="bg2">
                    <a:lumMod val="10000"/>
                  </a:schemeClr>
                </a:solidFill>
              </a:rPr>
              <a:t>č. 137/2006 Sb., o veřejných zakázkách, a zároveň podpora poskytovaná na tuto zakázku není vyšší než 50 %.</a:t>
            </a:r>
          </a:p>
          <a:p>
            <a:pPr algn="just">
              <a:lnSpc>
                <a:spcPct val="100000"/>
              </a:lnSpc>
              <a:spcBef>
                <a:spcPts val="0"/>
              </a:spcBef>
              <a:buFont typeface="Wingdings" panose="05000000000000000000" pitchFamily="2" charset="2"/>
              <a:buChar char=""/>
            </a:pPr>
            <a:endParaRPr lang="cs-CZ" sz="1800" dirty="0"/>
          </a:p>
        </p:txBody>
      </p:sp>
    </p:spTree>
    <p:extLst>
      <p:ext uri="{BB962C8B-B14F-4D97-AF65-F5344CB8AC3E}">
        <p14:creationId xmlns:p14="http://schemas.microsoft.com/office/powerpoint/2010/main" val="172215893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Veřejné zakázky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41</a:t>
            </a:fld>
            <a:endParaRPr lang="cs-CZ" dirty="0"/>
          </a:p>
        </p:txBody>
      </p:sp>
      <p:graphicFrame>
        <p:nvGraphicFramePr>
          <p:cNvPr id="6" name="Zástupný symbol pro obsah 5"/>
          <p:cNvGraphicFramePr>
            <a:graphicFrameLocks noGrp="1"/>
          </p:cNvGraphicFramePr>
          <p:nvPr>
            <p:ph idx="1"/>
            <p:extLst>
              <p:ext uri="{D42A27DB-BD31-4B8C-83A1-F6EECF244321}">
                <p14:modId xmlns:p14="http://schemas.microsoft.com/office/powerpoint/2010/main" val="2157727695"/>
              </p:ext>
            </p:extLst>
          </p:nvPr>
        </p:nvGraphicFramePr>
        <p:xfrm>
          <a:off x="633605" y="1294240"/>
          <a:ext cx="7881917" cy="4953744"/>
        </p:xfrm>
        <a:graphic>
          <a:graphicData uri="http://schemas.openxmlformats.org/drawingml/2006/table">
            <a:tbl>
              <a:tblPr firstRow="1" bandRow="1">
                <a:tableStyleId>{5C22544A-7EE6-4342-B048-85BDC9FD1C3A}</a:tableStyleId>
              </a:tblPr>
              <a:tblGrid>
                <a:gridCol w="2688167">
                  <a:extLst>
                    <a:ext uri="{9D8B030D-6E8A-4147-A177-3AD203B41FA5}">
                      <a16:colId xmlns:a16="http://schemas.microsoft.com/office/drawing/2014/main" val="20000"/>
                    </a:ext>
                  </a:extLst>
                </a:gridCol>
                <a:gridCol w="2688167">
                  <a:extLst>
                    <a:ext uri="{9D8B030D-6E8A-4147-A177-3AD203B41FA5}">
                      <a16:colId xmlns:a16="http://schemas.microsoft.com/office/drawing/2014/main" val="20001"/>
                    </a:ext>
                  </a:extLst>
                </a:gridCol>
                <a:gridCol w="2505583">
                  <a:extLst>
                    <a:ext uri="{9D8B030D-6E8A-4147-A177-3AD203B41FA5}">
                      <a16:colId xmlns:a16="http://schemas.microsoft.com/office/drawing/2014/main" val="20002"/>
                    </a:ext>
                  </a:extLst>
                </a:gridCol>
              </a:tblGrid>
              <a:tr h="606734">
                <a:tc>
                  <a:txBody>
                    <a:bodyPr/>
                    <a:lstStyle/>
                    <a:p>
                      <a:r>
                        <a:rPr lang="cs-CZ" dirty="0"/>
                        <a:t>Méně než 400/500</a:t>
                      </a:r>
                      <a:r>
                        <a:rPr lang="cs-CZ" baseline="0" dirty="0"/>
                        <a:t> tis. Kč bez DPH</a:t>
                      </a:r>
                      <a:endParaRPr lang="cs-CZ" dirty="0"/>
                    </a:p>
                  </a:txBody>
                  <a:tcPr/>
                </a:tc>
                <a:tc>
                  <a:txBody>
                    <a:bodyPr/>
                    <a:lstStyle/>
                    <a:p>
                      <a:r>
                        <a:rPr lang="cs-CZ" dirty="0"/>
                        <a:t>Od 400/500 tis. Kč do 2mil./6mil. Kč bez DPH</a:t>
                      </a:r>
                    </a:p>
                  </a:txBody>
                  <a:tcPr/>
                </a:tc>
                <a:tc>
                  <a:txBody>
                    <a:bodyPr/>
                    <a:lstStyle/>
                    <a:p>
                      <a:r>
                        <a:rPr lang="cs-CZ" dirty="0"/>
                        <a:t>Od 2 mil./6mil. Kč bez DPH</a:t>
                      </a:r>
                    </a:p>
                  </a:txBody>
                  <a:tcPr/>
                </a:tc>
                <a:extLst>
                  <a:ext uri="{0D108BD9-81ED-4DB2-BD59-A6C34878D82A}">
                    <a16:rowId xmlns:a16="http://schemas.microsoft.com/office/drawing/2014/main" val="10000"/>
                  </a:ext>
                </a:extLst>
              </a:tr>
              <a:tr h="656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Neprovádí se výběrové řízení</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 dodavatele je vázán na VŘ</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b="1" dirty="0"/>
                        <a:t>Výběr</a:t>
                      </a:r>
                      <a:r>
                        <a:rPr lang="cs-CZ" b="1" baseline="0" dirty="0"/>
                        <a:t> dodavatele je vázán na VŘ</a:t>
                      </a:r>
                    </a:p>
                  </a:txBody>
                  <a:tcPr/>
                </a:tc>
                <a:extLst>
                  <a:ext uri="{0D108BD9-81ED-4DB2-BD59-A6C34878D82A}">
                    <a16:rowId xmlns:a16="http://schemas.microsoft.com/office/drawing/2014/main" val="10001"/>
                  </a:ext>
                </a:extLst>
              </a:tr>
              <a:tr h="3207023">
                <a:tc>
                  <a:txBody>
                    <a:bodyPr/>
                    <a:lstStyle/>
                    <a:p>
                      <a:pPr marL="285750" indent="-285750" algn="l">
                        <a:buFont typeface="Arial" panose="020B0604020202020204" pitchFamily="34" charset="0"/>
                        <a:buChar char="•"/>
                      </a:pPr>
                      <a:r>
                        <a:rPr lang="cs-CZ" sz="1800" b="0" dirty="0"/>
                        <a:t>Rozhodnutí </a:t>
                      </a:r>
                      <a:br>
                        <a:rPr lang="cs-CZ" sz="1800" b="0" dirty="0"/>
                      </a:br>
                      <a:r>
                        <a:rPr lang="cs-CZ" sz="1800" b="0" dirty="0"/>
                        <a:t>o dodavateli vychází z dříve získaných</a:t>
                      </a:r>
                      <a:r>
                        <a:rPr lang="cs-CZ" sz="1800" b="0" baseline="0" dirty="0"/>
                        <a:t> informací na trhu (resp. cenách) nebo průzkumu trhu</a:t>
                      </a:r>
                    </a:p>
                    <a:p>
                      <a:pPr marL="285750" indent="-285750" algn="l">
                        <a:buFont typeface="Arial" panose="020B0604020202020204" pitchFamily="34" charset="0"/>
                        <a:buChar char="•"/>
                      </a:pPr>
                      <a:r>
                        <a:rPr lang="cs-CZ" sz="1800" b="0" baseline="0" dirty="0"/>
                        <a:t>Doložení účetního dokladu – zřejmý předmět zakázky, množství plnění </a:t>
                      </a:r>
                      <a:br>
                        <a:rPr lang="cs-CZ" sz="1800" b="0" baseline="0" dirty="0"/>
                      </a:br>
                      <a:r>
                        <a:rPr lang="cs-CZ" sz="1800" b="0" baseline="0" dirty="0"/>
                        <a:t>a cena</a:t>
                      </a:r>
                      <a:endParaRPr lang="cs-CZ" sz="1800" b="0" dirty="0"/>
                    </a:p>
                    <a:p>
                      <a:pPr marL="285750" indent="-285750" algn="l">
                        <a:buFont typeface="Arial" panose="020B0604020202020204" pitchFamily="34" charset="0"/>
                        <a:buChar char="•"/>
                      </a:pPr>
                      <a:endParaRPr lang="cs-CZ" sz="1800" dirty="0"/>
                    </a:p>
                  </a:txBody>
                  <a:tcPr/>
                </a:tc>
                <a:tc>
                  <a:txBody>
                    <a:bodyPr/>
                    <a:lstStyle/>
                    <a:p>
                      <a:pPr marL="285750" indent="-285750" algn="l">
                        <a:buFont typeface="Arial" panose="020B0604020202020204" pitchFamily="34" charset="0"/>
                        <a:buChar char="•"/>
                      </a:pPr>
                      <a:r>
                        <a:rPr lang="cs-CZ" sz="1800" b="0" dirty="0"/>
                        <a:t>Povinnost zveřejnit výzvu na esfcr.cz </a:t>
                      </a:r>
                    </a:p>
                    <a:p>
                      <a:pPr marL="285750" indent="-285750" algn="l">
                        <a:buFont typeface="Arial" panose="020B0604020202020204" pitchFamily="34" charset="0"/>
                        <a:buChar char="•"/>
                      </a:pPr>
                      <a:r>
                        <a:rPr lang="cs-CZ" sz="1800" b="0" dirty="0"/>
                        <a:t>Zápis o hodnocení nabídek</a:t>
                      </a:r>
                    </a:p>
                    <a:p>
                      <a:pPr marL="285750" indent="-285750" algn="l">
                        <a:buFont typeface="Arial" panose="020B0604020202020204" pitchFamily="34" charset="0"/>
                        <a:buChar char="•"/>
                      </a:pPr>
                      <a:r>
                        <a:rPr lang="cs-CZ" sz="1800" b="0" dirty="0"/>
                        <a:t>Písemná smlouva </a:t>
                      </a:r>
                      <a:br>
                        <a:rPr lang="cs-CZ" sz="1800" b="0" dirty="0"/>
                      </a:br>
                      <a:r>
                        <a:rPr lang="cs-CZ" sz="1800" b="0" dirty="0"/>
                        <a:t>s dodavatelem (alespoň ve formě písemné potvrzené objednávky</a:t>
                      </a:r>
                      <a:r>
                        <a:rPr lang="cs-CZ" sz="1800" b="0" baseline="0" dirty="0"/>
                        <a:t> dodavatelem)</a:t>
                      </a:r>
                      <a:endParaRPr lang="cs-CZ" sz="1800" b="0" dirty="0"/>
                    </a:p>
                  </a:txBody>
                  <a:tcPr/>
                </a:tc>
                <a:tc>
                  <a:txBody>
                    <a:bodyPr/>
                    <a:lstStyle/>
                    <a:p>
                      <a:pPr marL="0" indent="0" algn="l">
                        <a:buFont typeface="Arial" panose="020B0604020202020204" pitchFamily="34" charset="0"/>
                        <a:buNone/>
                      </a:pPr>
                      <a:r>
                        <a:rPr lang="cs-CZ" sz="1800" b="1" baseline="0" dirty="0"/>
                        <a:t>Dle zákona č.137/2006 Sb., </a:t>
                      </a:r>
                      <a:br>
                        <a:rPr lang="cs-CZ" sz="1800" b="1" baseline="0" dirty="0"/>
                      </a:br>
                      <a:r>
                        <a:rPr lang="cs-CZ" sz="1800" b="1" baseline="0" dirty="0"/>
                        <a:t>o veřejných zakázkách</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Povinnost zveřejnění </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Zápis o posouzení a hodnocení nabídek</a:t>
                      </a:r>
                    </a:p>
                    <a:p>
                      <a:pPr marL="285750" indent="-285750" algn="l" defTabSz="914400" rtl="0" eaLnBrk="1" latinLnBrk="0" hangingPunct="1">
                        <a:buFont typeface="Arial" panose="020B0604020202020204" pitchFamily="34" charset="0"/>
                        <a:buChar char="•"/>
                      </a:pPr>
                      <a:r>
                        <a:rPr lang="cs-CZ" sz="1800" b="0" kern="1200" dirty="0">
                          <a:solidFill>
                            <a:schemeClr val="dk1"/>
                          </a:solidFill>
                          <a:latin typeface="+mn-lt"/>
                          <a:ea typeface="+mn-ea"/>
                          <a:cs typeface="+mn-cs"/>
                        </a:rPr>
                        <a:t>Písemná smlouva </a:t>
                      </a:r>
                      <a:br>
                        <a:rPr lang="cs-CZ" sz="1800" b="0" kern="1200" dirty="0">
                          <a:solidFill>
                            <a:schemeClr val="dk1"/>
                          </a:solidFill>
                          <a:latin typeface="+mn-lt"/>
                          <a:ea typeface="+mn-ea"/>
                          <a:cs typeface="+mn-cs"/>
                        </a:rPr>
                      </a:br>
                      <a:r>
                        <a:rPr lang="cs-CZ" sz="1800" b="0" kern="1200" dirty="0">
                          <a:solidFill>
                            <a:schemeClr val="dk1"/>
                          </a:solidFill>
                          <a:latin typeface="+mn-lt"/>
                          <a:ea typeface="+mn-ea"/>
                          <a:cs typeface="+mn-cs"/>
                        </a:rPr>
                        <a:t>s dodavatelem (nepostačuje objednávka)</a:t>
                      </a:r>
                    </a:p>
                  </a:txBody>
                  <a:tcPr/>
                </a:tc>
                <a:extLst>
                  <a:ext uri="{0D108BD9-81ED-4DB2-BD59-A6C34878D82A}">
                    <a16:rowId xmlns:a16="http://schemas.microsoft.com/office/drawing/2014/main" val="10002"/>
                  </a:ext>
                </a:extLst>
              </a:tr>
            </a:tbl>
          </a:graphicData>
        </a:graphic>
      </p:graphicFrame>
      <p:sp>
        <p:nvSpPr>
          <p:cNvPr id="3" name="TextovéPole 2"/>
          <p:cNvSpPr txBox="1"/>
          <p:nvPr/>
        </p:nvSpPr>
        <p:spPr>
          <a:xfrm>
            <a:off x="434104" y="6247984"/>
            <a:ext cx="8280920" cy="369332"/>
          </a:xfrm>
          <a:prstGeom prst="rect">
            <a:avLst/>
          </a:prstGeom>
          <a:noFill/>
        </p:spPr>
        <p:txBody>
          <a:bodyPr wrap="square" rtlCol="0">
            <a:spAutoFit/>
          </a:bodyPr>
          <a:lstStyle/>
          <a:p>
            <a:pPr marL="285750" indent="-285750">
              <a:buFont typeface="Arial" panose="020B0604020202020204" pitchFamily="34" charset="0"/>
              <a:buChar char="•"/>
            </a:pPr>
            <a:r>
              <a:rPr lang="cs-CZ" b="1" dirty="0">
                <a:solidFill>
                  <a:schemeClr val="bg2">
                    <a:lumMod val="10000"/>
                  </a:schemeClr>
                </a:solidFill>
              </a:rPr>
              <a:t>ÚČELOVÉ DĚLENÍ PŘEDMĚTU VZ JE NEPŘÍPUSTNÉ !!!</a:t>
            </a:r>
          </a:p>
        </p:txBody>
      </p:sp>
    </p:spTree>
    <p:extLst>
      <p:ext uri="{BB962C8B-B14F-4D97-AF65-F5344CB8AC3E}">
        <p14:creationId xmlns:p14="http://schemas.microsoft.com/office/powerpoint/2010/main" val="31141049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čestné prohlášení</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42</a:t>
            </a:fld>
            <a:endParaRPr lang="cs-CZ" dirty="0"/>
          </a:p>
        </p:txBody>
      </p:sp>
      <p:sp>
        <p:nvSpPr>
          <p:cNvPr id="5" name="Zástupný symbol pro obsah 4"/>
          <p:cNvSpPr>
            <a:spLocks noGrp="1"/>
          </p:cNvSpPr>
          <p:nvPr>
            <p:ph idx="13"/>
          </p:nvPr>
        </p:nvSpPr>
        <p:spPr>
          <a:xfrm>
            <a:off x="539552" y="5661248"/>
            <a:ext cx="8064896" cy="1008112"/>
          </a:xfrm>
        </p:spPr>
        <p:txBody>
          <a:bodyPr/>
          <a:lstStyle/>
          <a:p>
            <a:pPr algn="just">
              <a:lnSpc>
                <a:spcPct val="100000"/>
              </a:lnSpc>
              <a:spcBef>
                <a:spcPts val="0"/>
              </a:spcBef>
              <a:buFont typeface="Wingdings" panose="05000000000000000000" pitchFamily="2" charset="2"/>
              <a:buChar char=""/>
            </a:pPr>
            <a:r>
              <a:rPr lang="cs-CZ" sz="1600" dirty="0">
                <a:solidFill>
                  <a:schemeClr val="bg2">
                    <a:lumMod val="10000"/>
                  </a:schemeClr>
                </a:solidFill>
              </a:rPr>
              <a:t>Zaškrtnout </a:t>
            </a:r>
            <a:r>
              <a:rPr lang="cs-CZ" sz="1600" dirty="0" err="1">
                <a:solidFill>
                  <a:schemeClr val="bg2">
                    <a:lumMod val="10000"/>
                  </a:schemeClr>
                </a:solidFill>
              </a:rPr>
              <a:t>checkbox</a:t>
            </a:r>
            <a:r>
              <a:rPr lang="cs-CZ" sz="1600" dirty="0">
                <a:solidFill>
                  <a:schemeClr val="bg2">
                    <a:lumMod val="10000"/>
                  </a:schemeClr>
                </a:solidFill>
              </a:rPr>
              <a:t> u požadovaných čestných prohlášení a každý řádek uložit.</a:t>
            </a:r>
          </a:p>
          <a:p>
            <a:pPr algn="just">
              <a:lnSpc>
                <a:spcPct val="100000"/>
              </a:lnSpc>
              <a:spcBef>
                <a:spcPts val="0"/>
              </a:spcBef>
              <a:buFont typeface="Wingdings" panose="05000000000000000000" pitchFamily="2" charset="2"/>
              <a:buChar char=""/>
            </a:pPr>
            <a:r>
              <a:rPr lang="cs-CZ" sz="1600" dirty="0">
                <a:solidFill>
                  <a:schemeClr val="bg2">
                    <a:lumMod val="10000"/>
                  </a:schemeClr>
                </a:solidFill>
              </a:rPr>
              <a:t>Editace se omezuje na vyznačení souhlasu s textem prohlášení, textové pole </a:t>
            </a:r>
            <a:br>
              <a:rPr lang="cs-CZ" sz="1600" dirty="0">
                <a:solidFill>
                  <a:schemeClr val="bg2">
                    <a:lumMod val="10000"/>
                  </a:schemeClr>
                </a:solidFill>
              </a:rPr>
            </a:br>
            <a:r>
              <a:rPr lang="cs-CZ" sz="1600" dirty="0">
                <a:solidFill>
                  <a:schemeClr val="bg2">
                    <a:lumMod val="10000"/>
                  </a:schemeClr>
                </a:solidFill>
              </a:rPr>
              <a:t>s obsahem prohlášení nelze editovat.</a:t>
            </a:r>
          </a:p>
          <a:p>
            <a:pPr algn="just">
              <a:lnSpc>
                <a:spcPct val="100000"/>
              </a:lnSpc>
              <a:spcBef>
                <a:spcPts val="0"/>
              </a:spcBef>
              <a:spcAft>
                <a:spcPts val="0"/>
              </a:spcAft>
              <a:buFont typeface="Wingdings" panose="05000000000000000000" pitchFamily="2" charset="2"/>
              <a:buChar char=""/>
            </a:pPr>
            <a:endParaRPr lang="cs-CZ" sz="2000" dirty="0"/>
          </a:p>
          <a:p>
            <a:pPr algn="just">
              <a:lnSpc>
                <a:spcPct val="100000"/>
              </a:lnSpc>
              <a:spcBef>
                <a:spcPts val="0"/>
              </a:spcBef>
              <a:spcAft>
                <a:spcPts val="0"/>
              </a:spcAft>
              <a:buFont typeface="Wingdings" panose="05000000000000000000" pitchFamily="2" charset="2"/>
              <a:buChar char=""/>
            </a:pPr>
            <a:endParaRPr lang="cs-CZ" sz="2000" dirty="0"/>
          </a:p>
        </p:txBody>
      </p:sp>
      <p:pic>
        <p:nvPicPr>
          <p:cNvPr id="2050" name="Picture 2" descr="C:\Users\michaela.sedlackova\Desktop\Č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1196752"/>
            <a:ext cx="7210302" cy="43065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5700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dokumenty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43</a:t>
            </a:fld>
            <a:endParaRPr lang="cs-CZ" dirty="0"/>
          </a:p>
        </p:txBody>
      </p:sp>
      <p:sp>
        <p:nvSpPr>
          <p:cNvPr id="5" name="Zástupný symbol pro obsah 4"/>
          <p:cNvSpPr>
            <a:spLocks noGrp="1"/>
          </p:cNvSpPr>
          <p:nvPr>
            <p:ph idx="13"/>
          </p:nvPr>
        </p:nvSpPr>
        <p:spPr>
          <a:xfrm>
            <a:off x="395536" y="5661248"/>
            <a:ext cx="8352928" cy="1008112"/>
          </a:xfrm>
        </p:spPr>
        <p:txBody>
          <a:bodyPr/>
          <a:lstStyle/>
          <a:p>
            <a:pPr algn="just">
              <a:lnSpc>
                <a:spcPct val="100000"/>
              </a:lnSpc>
              <a:spcBef>
                <a:spcPts val="0"/>
              </a:spcBef>
              <a:spcAft>
                <a:spcPts val="0"/>
              </a:spcAft>
              <a:buFont typeface="Wingdings" panose="05000000000000000000" pitchFamily="2" charset="2"/>
              <a:buChar char=""/>
            </a:pPr>
            <a:r>
              <a:rPr lang="cs-CZ" sz="1600" dirty="0">
                <a:solidFill>
                  <a:schemeClr val="bg2">
                    <a:lumMod val="10000"/>
                  </a:schemeClr>
                </a:solidFill>
              </a:rPr>
              <a:t>Požadované dokumenty jsou uvedeny v textu výzvy MAS.</a:t>
            </a:r>
          </a:p>
          <a:p>
            <a:pPr algn="just">
              <a:lnSpc>
                <a:spcPct val="100000"/>
              </a:lnSpc>
              <a:spcBef>
                <a:spcPts val="0"/>
              </a:spcBef>
              <a:spcAft>
                <a:spcPts val="0"/>
              </a:spcAft>
              <a:buFont typeface="Wingdings" panose="05000000000000000000" pitchFamily="2" charset="2"/>
              <a:buChar char=""/>
            </a:pPr>
            <a:r>
              <a:rPr lang="cs-CZ" sz="1600" dirty="0">
                <a:solidFill>
                  <a:schemeClr val="bg2">
                    <a:lumMod val="10000"/>
                  </a:schemeClr>
                </a:solidFill>
              </a:rPr>
              <a:t>Tlačítkem Připojit fyzický soubor připojíte a záznam uložte.</a:t>
            </a:r>
          </a:p>
        </p:txBody>
      </p:sp>
      <p:pic>
        <p:nvPicPr>
          <p:cNvPr id="235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192334"/>
            <a:ext cx="7632848" cy="4327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bdélník 10"/>
          <p:cNvSpPr/>
          <p:nvPr/>
        </p:nvSpPr>
        <p:spPr>
          <a:xfrm>
            <a:off x="6115636" y="3391107"/>
            <a:ext cx="28803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3174973" y="4883418"/>
            <a:ext cx="576064"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664318" y="5176442"/>
            <a:ext cx="158417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7207666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dokumenty</a:t>
            </a:r>
          </a:p>
        </p:txBody>
      </p:sp>
      <p:sp>
        <p:nvSpPr>
          <p:cNvPr id="3" name="Zástupný symbol pro obsah 2"/>
          <p:cNvSpPr>
            <a:spLocks noGrp="1"/>
          </p:cNvSpPr>
          <p:nvPr>
            <p:ph idx="1"/>
          </p:nvPr>
        </p:nvSpPr>
        <p:spPr>
          <a:xfrm>
            <a:off x="539552" y="1772816"/>
            <a:ext cx="8064000" cy="2088000"/>
          </a:xfrm>
        </p:spPr>
        <p:txBody>
          <a:bodyPr/>
          <a:lstStyle/>
          <a:p>
            <a:pPr>
              <a:buFont typeface="Wingdings" panose="05000000000000000000" pitchFamily="2" charset="2"/>
              <a:buChar char=""/>
            </a:pPr>
            <a:r>
              <a:rPr lang="cs-CZ" b="1" dirty="0">
                <a:solidFill>
                  <a:schemeClr val="bg2">
                    <a:lumMod val="10000"/>
                  </a:schemeClr>
                </a:solidFill>
              </a:rPr>
              <a:t>Popis cílové skupiny</a:t>
            </a:r>
          </a:p>
          <a:p>
            <a:pPr marL="0" indent="0">
              <a:buNone/>
            </a:pPr>
            <a:r>
              <a:rPr lang="cs-CZ" dirty="0">
                <a:solidFill>
                  <a:schemeClr val="bg2">
                    <a:lumMod val="10000"/>
                  </a:schemeClr>
                </a:solidFill>
              </a:rPr>
              <a:t>vymezení cílové skupiny, její velikost, popis struktury a potřeby cílové skupiny a další relevantní údaje o cílové skupině dle uvážení žadatele.</a:t>
            </a:r>
          </a:p>
          <a:p>
            <a:pPr marL="0" indent="0">
              <a:buNone/>
            </a:pPr>
            <a:r>
              <a:rPr lang="cs-CZ" dirty="0">
                <a:solidFill>
                  <a:schemeClr val="bg2">
                    <a:lumMod val="10000"/>
                  </a:schemeClr>
                </a:solidFill>
              </a:rPr>
              <a:t>Doporučený rozsah 2–5 strany.</a:t>
            </a:r>
          </a:p>
          <a:p>
            <a:pPr marL="0" indent="0">
              <a:buNone/>
            </a:pPr>
            <a:r>
              <a:rPr lang="cs-CZ" dirty="0">
                <a:solidFill>
                  <a:schemeClr val="bg2">
                    <a:lumMod val="10000"/>
                  </a:schemeClr>
                </a:solidFill>
              </a:rPr>
              <a:t>Informace pro zodpovězení hlavních a podpůrných (dle relevance) otázky věcného hodnocení.</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44</a:t>
            </a:fld>
            <a:endParaRPr lang="cs-CZ" dirty="0"/>
          </a:p>
        </p:txBody>
      </p:sp>
    </p:spTree>
    <p:extLst>
      <p:ext uri="{BB962C8B-B14F-4D97-AF65-F5344CB8AC3E}">
        <p14:creationId xmlns:p14="http://schemas.microsoft.com/office/powerpoint/2010/main" val="30479994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Operace se žádostí</a:t>
            </a:r>
          </a:p>
        </p:txBody>
      </p:sp>
      <p:sp>
        <p:nvSpPr>
          <p:cNvPr id="3" name="Zástupný symbol pro obsah 2"/>
          <p:cNvSpPr>
            <a:spLocks noGrp="1"/>
          </p:cNvSpPr>
          <p:nvPr>
            <p:ph idx="1"/>
          </p:nvPr>
        </p:nvSpPr>
        <p:spPr>
          <a:xfrm>
            <a:off x="540000" y="1484784"/>
            <a:ext cx="8064000" cy="2403216"/>
          </a:xfrm>
        </p:spPr>
        <p:txBody>
          <a:bodyPr/>
          <a:lstStyle/>
          <a:p>
            <a:r>
              <a:rPr lang="cs-CZ" dirty="0"/>
              <a:t>Horní příkazový řádek obsahuje:</a:t>
            </a:r>
          </a:p>
          <a:p>
            <a:pPr lvl="1"/>
            <a:r>
              <a:rPr lang="cs-CZ" dirty="0">
                <a:solidFill>
                  <a:schemeClr val="accent6"/>
                </a:solidFill>
              </a:rPr>
              <a:t>Přístup k projektu</a:t>
            </a:r>
          </a:p>
          <a:p>
            <a:pPr lvl="1"/>
            <a:r>
              <a:rPr lang="cs-CZ" dirty="0"/>
              <a:t>Plné moci</a:t>
            </a:r>
          </a:p>
          <a:p>
            <a:pPr lvl="1"/>
            <a:r>
              <a:rPr lang="cs-CZ" dirty="0"/>
              <a:t>Kopírovat</a:t>
            </a:r>
          </a:p>
          <a:p>
            <a:pPr lvl="1"/>
            <a:r>
              <a:rPr lang="cs-CZ" dirty="0"/>
              <a:t>Vymazat žádost</a:t>
            </a:r>
          </a:p>
          <a:p>
            <a:pPr lvl="1"/>
            <a:r>
              <a:rPr lang="cs-CZ" dirty="0">
                <a:solidFill>
                  <a:schemeClr val="accent6"/>
                </a:solidFill>
              </a:rPr>
              <a:t>Kontrola</a:t>
            </a:r>
          </a:p>
          <a:p>
            <a:pPr lvl="1"/>
            <a:r>
              <a:rPr lang="cs-CZ" dirty="0">
                <a:solidFill>
                  <a:schemeClr val="accent6"/>
                </a:solidFill>
              </a:rPr>
              <a:t>Finalizace</a:t>
            </a:r>
          </a:p>
          <a:p>
            <a:pPr lvl="1"/>
            <a:r>
              <a:rPr lang="cs-CZ" dirty="0"/>
              <a:t>Tisk</a:t>
            </a:r>
          </a:p>
          <a:p>
            <a:pPr lvl="1"/>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45</a:t>
            </a:fld>
            <a:endParaRPr lang="cs-CZ" dirty="0"/>
          </a:p>
        </p:txBody>
      </p:sp>
      <p:pic>
        <p:nvPicPr>
          <p:cNvPr id="12290" name="Picture 2"/>
          <p:cNvPicPr>
            <a:picLocks noGrp="1" noChangeAspect="1" noChangeArrowheads="1"/>
          </p:cNvPicPr>
          <p:nvPr>
            <p:ph idx="10"/>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4941168"/>
            <a:ext cx="8064500" cy="9361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95170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Přístup k projektu </a:t>
            </a:r>
          </a:p>
        </p:txBody>
      </p:sp>
      <p:sp>
        <p:nvSpPr>
          <p:cNvPr id="3" name="Zástupný symbol pro obsah 2"/>
          <p:cNvSpPr>
            <a:spLocks noGrp="1"/>
          </p:cNvSpPr>
          <p:nvPr>
            <p:ph idx="1"/>
          </p:nvPr>
        </p:nvSpPr>
        <p:spPr>
          <a:xfrm>
            <a:off x="595329" y="1268760"/>
            <a:ext cx="8064000" cy="4824056"/>
          </a:xfrm>
        </p:spPr>
        <p:txBody>
          <a:bodyPr/>
          <a:lstStyle/>
          <a:p>
            <a:pPr algn="just"/>
            <a:r>
              <a:rPr lang="cs-CZ" sz="1800" dirty="0">
                <a:solidFill>
                  <a:schemeClr val="bg2">
                    <a:lumMod val="10000"/>
                  </a:schemeClr>
                </a:solidFill>
              </a:rPr>
              <a:t>Uživatel, který žádost založil se automaticky stává </a:t>
            </a:r>
            <a:r>
              <a:rPr lang="cs-CZ" sz="1800" u="sng" dirty="0">
                <a:solidFill>
                  <a:schemeClr val="bg2">
                    <a:lumMod val="10000"/>
                  </a:schemeClr>
                </a:solidFill>
              </a:rPr>
              <a:t>Správcem přístupů.</a:t>
            </a:r>
          </a:p>
          <a:p>
            <a:pPr marL="0" indent="0" algn="just">
              <a:buNone/>
            </a:pPr>
            <a:endParaRPr lang="cs-CZ" u="sng" dirty="0">
              <a:solidFill>
                <a:schemeClr val="bg2">
                  <a:lumMod val="10000"/>
                </a:schemeClr>
              </a:solidFill>
            </a:endParaRPr>
          </a:p>
          <a:p>
            <a:pPr marL="0" indent="0" algn="just">
              <a:buNone/>
            </a:pPr>
            <a:endParaRPr lang="cs-CZ" u="sng" dirty="0">
              <a:solidFill>
                <a:schemeClr val="bg2">
                  <a:lumMod val="10000"/>
                </a:schemeClr>
              </a:solidFill>
            </a:endParaRPr>
          </a:p>
          <a:p>
            <a:pPr algn="just">
              <a:spcBef>
                <a:spcPts val="0"/>
              </a:spcBef>
              <a:spcAft>
                <a:spcPts val="0"/>
              </a:spcAft>
            </a:pPr>
            <a:endParaRPr lang="cs-CZ" dirty="0">
              <a:solidFill>
                <a:schemeClr val="bg2">
                  <a:lumMod val="10000"/>
                </a:schemeClr>
              </a:solidFill>
            </a:endParaRPr>
          </a:p>
          <a:p>
            <a:pPr algn="just">
              <a:spcBef>
                <a:spcPts val="0"/>
              </a:spcBef>
              <a:spcAft>
                <a:spcPts val="0"/>
              </a:spcAft>
            </a:pPr>
            <a:r>
              <a:rPr lang="cs-CZ" sz="1800" dirty="0">
                <a:solidFill>
                  <a:schemeClr val="bg2">
                    <a:lumMod val="10000"/>
                  </a:schemeClr>
                </a:solidFill>
              </a:rPr>
              <a:t>Možno zpřístupnit žádost dalším uživatelům, včetně pracovníků technické podpory </a:t>
            </a:r>
            <a:r>
              <a:rPr lang="cs-CZ" sz="1800" dirty="0">
                <a:solidFill>
                  <a:schemeClr val="bg2">
                    <a:lumMod val="10000"/>
                  </a:schemeClr>
                </a:solidFill>
                <a:hlinkClick r:id="rId3"/>
              </a:rPr>
              <a:t>iskp@mpsv.cz</a:t>
            </a:r>
            <a:r>
              <a:rPr lang="cs-CZ" sz="1800" dirty="0">
                <a:solidFill>
                  <a:schemeClr val="bg2">
                    <a:lumMod val="10000"/>
                  </a:schemeClr>
                </a:solidFill>
              </a:rPr>
              <a:t>. </a:t>
            </a:r>
          </a:p>
          <a:p>
            <a:pPr algn="just"/>
            <a:r>
              <a:rPr lang="cs-CZ" sz="1800" u="sng" dirty="0">
                <a:solidFill>
                  <a:schemeClr val="bg2">
                    <a:lumMod val="10000"/>
                  </a:schemeClr>
                </a:solidFill>
              </a:rPr>
              <a:t>Nastavit práva uživatelů:</a:t>
            </a:r>
          </a:p>
          <a:p>
            <a:pPr lvl="1" algn="just"/>
            <a:r>
              <a:rPr lang="cs-CZ" sz="1800" dirty="0">
                <a:solidFill>
                  <a:schemeClr val="bg2">
                    <a:lumMod val="10000"/>
                  </a:schemeClr>
                </a:solidFill>
              </a:rPr>
              <a:t>Čtenář</a:t>
            </a:r>
          </a:p>
          <a:p>
            <a:pPr lvl="1" algn="just"/>
            <a:r>
              <a:rPr lang="cs-CZ" sz="1800" dirty="0">
                <a:solidFill>
                  <a:schemeClr val="bg2">
                    <a:lumMod val="10000"/>
                  </a:schemeClr>
                </a:solidFill>
              </a:rPr>
              <a:t>Editor</a:t>
            </a:r>
          </a:p>
          <a:p>
            <a:pPr lvl="1" algn="just"/>
            <a:r>
              <a:rPr lang="cs-CZ" sz="1800" dirty="0">
                <a:solidFill>
                  <a:schemeClr val="bg2">
                    <a:lumMod val="10000"/>
                  </a:schemeClr>
                </a:solidFill>
              </a:rPr>
              <a:t>Signatář</a:t>
            </a:r>
          </a:p>
          <a:p>
            <a:pPr lvl="1" algn="just"/>
            <a:r>
              <a:rPr lang="cs-CZ" sz="1800" dirty="0">
                <a:solidFill>
                  <a:schemeClr val="bg2">
                    <a:lumMod val="10000"/>
                  </a:schemeClr>
                </a:solidFill>
              </a:rPr>
              <a:t>Správce přístupů</a:t>
            </a:r>
          </a:p>
          <a:p>
            <a:pPr lvl="1" algn="just"/>
            <a:r>
              <a:rPr lang="cs-CZ" sz="1800" dirty="0">
                <a:solidFill>
                  <a:schemeClr val="bg2">
                    <a:lumMod val="10000"/>
                  </a:schemeClr>
                </a:solidFill>
              </a:rPr>
              <a:t>Zástupce správce přístupů</a:t>
            </a:r>
          </a:p>
          <a:p>
            <a:pPr marL="414000" lvl="1" indent="0">
              <a:buNone/>
            </a:pPr>
            <a:endParaRPr lang="cs-CZ" dirty="0"/>
          </a:p>
          <a:p>
            <a:pPr marL="414000" lvl="1" indent="0">
              <a:buNone/>
            </a:pPr>
            <a:endParaRPr lang="cs-CZ" dirty="0"/>
          </a:p>
          <a:p>
            <a:pPr lvl="1"/>
            <a:endParaRPr lang="cs-CZ" dirty="0"/>
          </a:p>
        </p:txBody>
      </p:sp>
      <p:sp>
        <p:nvSpPr>
          <p:cNvPr id="5" name="Zástupný symbol pro číslo snímku 4"/>
          <p:cNvSpPr>
            <a:spLocks noGrp="1"/>
          </p:cNvSpPr>
          <p:nvPr>
            <p:ph type="sldNum" sz="quarter" idx="12"/>
          </p:nvPr>
        </p:nvSpPr>
        <p:spPr/>
        <p:txBody>
          <a:bodyPr/>
          <a:lstStyle/>
          <a:p>
            <a:fld id="{479BF083-4774-43B1-9AB0-5CC1AC5DD8EE}" type="slidenum">
              <a:rPr lang="cs-CZ" smtClean="0"/>
              <a:pPr/>
              <a:t>46</a:t>
            </a:fld>
            <a:endParaRPr lang="cs-CZ" dirty="0"/>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947" y="1646134"/>
            <a:ext cx="7848872"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délník 5"/>
          <p:cNvSpPr/>
          <p:nvPr/>
        </p:nvSpPr>
        <p:spPr>
          <a:xfrm>
            <a:off x="2424095" y="2247248"/>
            <a:ext cx="648072" cy="6596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1704682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Přístup k projektu </a:t>
            </a:r>
          </a:p>
        </p:txBody>
      </p:sp>
      <p:sp>
        <p:nvSpPr>
          <p:cNvPr id="3" name="Zástupný symbol pro obsah 2"/>
          <p:cNvSpPr>
            <a:spLocks noGrp="1"/>
          </p:cNvSpPr>
          <p:nvPr>
            <p:ph idx="1"/>
          </p:nvPr>
        </p:nvSpPr>
        <p:spPr>
          <a:xfrm>
            <a:off x="540000" y="1484784"/>
            <a:ext cx="8064000" cy="1512168"/>
          </a:xfrm>
        </p:spPr>
        <p:txBody>
          <a:bodyPr/>
          <a:lstStyle/>
          <a:p>
            <a:pPr algn="just">
              <a:spcBef>
                <a:spcPts val="0"/>
              </a:spcBef>
              <a:spcAft>
                <a:spcPts val="0"/>
              </a:spcAft>
              <a:buFont typeface="Wingdings" panose="05000000000000000000" pitchFamily="2" charset="2"/>
              <a:buChar char=""/>
            </a:pPr>
            <a:r>
              <a:rPr lang="cs-CZ" sz="1800" dirty="0">
                <a:solidFill>
                  <a:schemeClr val="bg2">
                    <a:lumMod val="10000"/>
                  </a:schemeClr>
                </a:solidFill>
              </a:rPr>
              <a:t>Přidělení přístupu novému uživateli pomocí tlačítka Nový záznam.</a:t>
            </a:r>
          </a:p>
          <a:p>
            <a:pPr algn="just">
              <a:spcBef>
                <a:spcPts val="0"/>
              </a:spcBef>
              <a:spcAft>
                <a:spcPts val="0"/>
              </a:spcAft>
              <a:buFont typeface="Wingdings" panose="05000000000000000000" pitchFamily="2" charset="2"/>
              <a:buChar char=""/>
            </a:pPr>
            <a:r>
              <a:rPr lang="cs-CZ" sz="1800" dirty="0">
                <a:solidFill>
                  <a:schemeClr val="bg2">
                    <a:lumMod val="10000"/>
                  </a:schemeClr>
                </a:solidFill>
              </a:rPr>
              <a:t>Změna práv stávajících uživatelů – Změnit nastavení přístupů.</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47</a:t>
            </a:fld>
            <a:endParaRPr lang="cs-CZ" dirty="0"/>
          </a:p>
        </p:txBody>
      </p:sp>
      <p:pic>
        <p:nvPicPr>
          <p:cNvPr id="2457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4970" y="3429000"/>
            <a:ext cx="82940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6607474" y="5209950"/>
            <a:ext cx="1944216"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 name="Obdélník 12"/>
          <p:cNvSpPr/>
          <p:nvPr/>
        </p:nvSpPr>
        <p:spPr>
          <a:xfrm>
            <a:off x="467544" y="3501008"/>
            <a:ext cx="136815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41762558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Přístup k projektu  </a:t>
            </a:r>
          </a:p>
        </p:txBody>
      </p:sp>
      <p:sp>
        <p:nvSpPr>
          <p:cNvPr id="3" name="Zástupný symbol pro obsah 2"/>
          <p:cNvSpPr>
            <a:spLocks noGrp="1"/>
          </p:cNvSpPr>
          <p:nvPr>
            <p:ph idx="1"/>
          </p:nvPr>
        </p:nvSpPr>
        <p:spPr>
          <a:xfrm>
            <a:off x="540000" y="1340768"/>
            <a:ext cx="8064000" cy="1656184"/>
          </a:xfrm>
        </p:spPr>
        <p:txBody>
          <a:bodyPr/>
          <a:lstStyle/>
          <a:p>
            <a:pPr algn="just">
              <a:lnSpc>
                <a:spcPct val="100000"/>
              </a:lnSpc>
              <a:spcBef>
                <a:spcPts val="0"/>
              </a:spcBef>
              <a:spcAft>
                <a:spcPts val="0"/>
              </a:spcAft>
              <a:buFont typeface="Wingdings" panose="05000000000000000000" pitchFamily="2" charset="2"/>
              <a:buChar char=""/>
            </a:pPr>
            <a:r>
              <a:rPr lang="cs-CZ" sz="1800" dirty="0">
                <a:solidFill>
                  <a:schemeClr val="bg2">
                    <a:lumMod val="10000"/>
                  </a:schemeClr>
                </a:solidFill>
              </a:rPr>
              <a:t>Pokud má aplikace ISKP14+ umožnit signatáři podepsat žádost, musí mu být přidělena </a:t>
            </a:r>
            <a:r>
              <a:rPr lang="cs-CZ" sz="1800" b="1" dirty="0">
                <a:solidFill>
                  <a:schemeClr val="bg2">
                    <a:lumMod val="10000"/>
                  </a:schemeClr>
                </a:solidFill>
              </a:rPr>
              <a:t>Úloha</a:t>
            </a:r>
            <a:r>
              <a:rPr lang="cs-CZ" sz="1800" dirty="0">
                <a:solidFill>
                  <a:schemeClr val="bg2">
                    <a:lumMod val="10000"/>
                  </a:schemeClr>
                </a:solidFill>
              </a:rPr>
              <a:t> k podpisu.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48</a:t>
            </a:fld>
            <a:endParaRPr lang="cs-CZ" dirty="0"/>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2060848"/>
            <a:ext cx="6908863" cy="432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Obdélník 8"/>
          <p:cNvSpPr/>
          <p:nvPr/>
        </p:nvSpPr>
        <p:spPr>
          <a:xfrm>
            <a:off x="395536" y="2427606"/>
            <a:ext cx="2520280" cy="20815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4" name="Obdélník 13"/>
          <p:cNvSpPr/>
          <p:nvPr/>
        </p:nvSpPr>
        <p:spPr>
          <a:xfrm>
            <a:off x="491427" y="5013176"/>
            <a:ext cx="1008112"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5" name="Zástupný symbol pro obsah 2"/>
          <p:cNvSpPr>
            <a:spLocks noGrp="1"/>
          </p:cNvSpPr>
          <p:nvPr>
            <p:ph idx="1"/>
          </p:nvPr>
        </p:nvSpPr>
        <p:spPr>
          <a:xfrm>
            <a:off x="6839791" y="5129320"/>
            <a:ext cx="2304256" cy="1367898"/>
          </a:xfrm>
        </p:spPr>
        <p:txBody>
          <a:bodyPr/>
          <a:lstStyle/>
          <a:p>
            <a:pPr marL="0" indent="0">
              <a:spcBef>
                <a:spcPts val="0"/>
              </a:spcBef>
              <a:spcAft>
                <a:spcPts val="0"/>
              </a:spcAft>
              <a:buNone/>
            </a:pPr>
            <a:r>
              <a:rPr lang="cs-CZ" sz="1800" dirty="0">
                <a:solidFill>
                  <a:schemeClr val="bg2">
                    <a:lumMod val="10000"/>
                  </a:schemeClr>
                </a:solidFill>
              </a:rPr>
              <a:t>Úlohu lze přidat pomocí tlačítka </a:t>
            </a:r>
            <a:br>
              <a:rPr lang="cs-CZ" sz="1800" dirty="0">
                <a:solidFill>
                  <a:schemeClr val="bg2">
                    <a:lumMod val="10000"/>
                  </a:schemeClr>
                </a:solidFill>
              </a:rPr>
            </a:br>
            <a:r>
              <a:rPr lang="cs-CZ" sz="1800" dirty="0">
                <a:solidFill>
                  <a:schemeClr val="bg2">
                    <a:lumMod val="10000"/>
                  </a:schemeClr>
                </a:solidFill>
              </a:rPr>
              <a:t>Nový záznam. </a:t>
            </a:r>
          </a:p>
        </p:txBody>
      </p:sp>
      <p:cxnSp>
        <p:nvCxnSpPr>
          <p:cNvPr id="16" name="Přímá spojnice se šipkou 15"/>
          <p:cNvCxnSpPr/>
          <p:nvPr/>
        </p:nvCxnSpPr>
        <p:spPr>
          <a:xfrm flipH="1" flipV="1">
            <a:off x="1499539" y="5263067"/>
            <a:ext cx="5160693" cy="14401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6316874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Plné moci</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49</a:t>
            </a:fld>
            <a:endParaRPr lang="cs-CZ" dirty="0"/>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196752"/>
            <a:ext cx="8157729"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5884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Příprava žádosti o podporu</a:t>
            </a:r>
          </a:p>
        </p:txBody>
      </p:sp>
      <p:sp>
        <p:nvSpPr>
          <p:cNvPr id="3" name="Zástupný symbol pro obsah 2"/>
          <p:cNvSpPr>
            <a:spLocks noGrp="1"/>
          </p:cNvSpPr>
          <p:nvPr>
            <p:ph idx="1"/>
          </p:nvPr>
        </p:nvSpPr>
        <p:spPr>
          <a:xfrm>
            <a:off x="539552" y="1340768"/>
            <a:ext cx="8208912" cy="5184576"/>
          </a:xfrm>
        </p:spPr>
        <p:txBody>
          <a:bodyPr/>
          <a:lstStyle/>
          <a:p>
            <a:pPr marL="0" lvl="0" indent="0">
              <a:buNone/>
            </a:pPr>
            <a:r>
              <a:rPr lang="cs-CZ" sz="1800" b="1" u="sng" cap="all" dirty="0">
                <a:solidFill>
                  <a:schemeClr val="bg2">
                    <a:lumMod val="10000"/>
                  </a:schemeClr>
                </a:solidFill>
              </a:rPr>
              <a:t>2. Jak toho chceme dosáhnout?</a:t>
            </a:r>
          </a:p>
          <a:p>
            <a:pPr lvl="1">
              <a:lnSpc>
                <a:spcPct val="100000"/>
              </a:lnSpc>
              <a:spcBef>
                <a:spcPts val="0"/>
              </a:spcBef>
              <a:spcAft>
                <a:spcPts val="600"/>
              </a:spcAft>
            </a:pPr>
            <a:r>
              <a:rPr lang="cs-CZ" sz="1600" dirty="0">
                <a:solidFill>
                  <a:schemeClr val="bg2">
                    <a:lumMod val="10000"/>
                  </a:schemeClr>
                </a:solidFill>
              </a:rPr>
              <a:t>V rámci přípravy projektu je nutné </a:t>
            </a:r>
            <a:r>
              <a:rPr lang="cs-CZ" sz="1600" b="1" dirty="0">
                <a:solidFill>
                  <a:schemeClr val="bg2">
                    <a:lumMod val="10000"/>
                  </a:schemeClr>
                </a:solidFill>
              </a:rPr>
              <a:t>definovat aktivity </a:t>
            </a:r>
            <a:r>
              <a:rPr lang="cs-CZ" sz="1600" dirty="0">
                <a:solidFill>
                  <a:schemeClr val="bg2">
                    <a:lumMod val="10000"/>
                  </a:schemeClr>
                </a:solidFill>
              </a:rPr>
              <a:t>(strategii), kterými bude projekt realizován.</a:t>
            </a:r>
          </a:p>
          <a:p>
            <a:pPr lvl="1">
              <a:lnSpc>
                <a:spcPct val="100000"/>
              </a:lnSpc>
              <a:spcBef>
                <a:spcPts val="0"/>
              </a:spcBef>
              <a:spcAft>
                <a:spcPts val="600"/>
              </a:spcAft>
            </a:pPr>
            <a:r>
              <a:rPr lang="cs-CZ" sz="1600" b="1" dirty="0">
                <a:solidFill>
                  <a:schemeClr val="bg2">
                    <a:lumMod val="10000"/>
                  </a:schemeClr>
                </a:solidFill>
              </a:rPr>
              <a:t>Aktivity </a:t>
            </a:r>
            <a:r>
              <a:rPr lang="cs-CZ" sz="1600" dirty="0">
                <a:solidFill>
                  <a:schemeClr val="bg2">
                    <a:lumMod val="10000"/>
                  </a:schemeClr>
                </a:solidFill>
              </a:rPr>
              <a:t>mají být prostředkem k dosažení cíle projektu, mezi cíli a klíčovými aktivitami musí být propojení. </a:t>
            </a:r>
          </a:p>
          <a:p>
            <a:pPr marL="0" lvl="1" indent="0">
              <a:lnSpc>
                <a:spcPts val="2880"/>
              </a:lnSpc>
              <a:spcBef>
                <a:spcPts val="600"/>
              </a:spcBef>
              <a:spcAft>
                <a:spcPts val="600"/>
              </a:spcAft>
              <a:buSzPct val="100000"/>
              <a:buNone/>
            </a:pPr>
            <a:r>
              <a:rPr lang="cs-CZ" sz="1600" b="1" dirty="0">
                <a:solidFill>
                  <a:schemeClr val="bg2">
                    <a:lumMod val="10000"/>
                  </a:schemeClr>
                </a:solidFill>
              </a:rPr>
              <a:t>Doporučení:</a:t>
            </a:r>
            <a:endParaRPr lang="cs-CZ" sz="1600" dirty="0">
              <a:solidFill>
                <a:schemeClr val="bg2">
                  <a:lumMod val="10000"/>
                </a:schemeClr>
              </a:solidFill>
            </a:endParaRPr>
          </a:p>
          <a:p>
            <a:pPr algn="just" hangingPunct="0">
              <a:lnSpc>
                <a:spcPct val="100000"/>
              </a:lnSpc>
              <a:spcBef>
                <a:spcPts val="0"/>
              </a:spcBef>
              <a:spcAft>
                <a:spcPts val="0"/>
              </a:spcAft>
            </a:pPr>
            <a:r>
              <a:rPr lang="cs-CZ" sz="1600" dirty="0">
                <a:solidFill>
                  <a:schemeClr val="bg2">
                    <a:lumMod val="10000"/>
                  </a:schemeClr>
                </a:solidFill>
              </a:rPr>
              <a:t>udržujte vazbu </a:t>
            </a:r>
            <a:r>
              <a:rPr lang="cs-CZ" sz="1600" b="1" dirty="0">
                <a:solidFill>
                  <a:schemeClr val="bg2">
                    <a:lumMod val="10000"/>
                  </a:schemeClr>
                </a:solidFill>
              </a:rPr>
              <a:t>potřeby – cíle – aktivity</a:t>
            </a:r>
            <a:r>
              <a:rPr lang="cs-CZ" sz="1600" dirty="0">
                <a:solidFill>
                  <a:schemeClr val="bg2">
                    <a:lumMod val="10000"/>
                  </a:schemeClr>
                </a:solidFill>
              </a:rPr>
              <a:t>,</a:t>
            </a:r>
          </a:p>
          <a:p>
            <a:pPr algn="just" hangingPunct="0">
              <a:lnSpc>
                <a:spcPct val="100000"/>
              </a:lnSpc>
              <a:spcBef>
                <a:spcPts val="0"/>
              </a:spcBef>
              <a:spcAft>
                <a:spcPts val="0"/>
              </a:spcAft>
            </a:pPr>
            <a:r>
              <a:rPr lang="cs-CZ" sz="1600" dirty="0">
                <a:solidFill>
                  <a:schemeClr val="bg2">
                    <a:lumMod val="10000"/>
                  </a:schemeClr>
                </a:solidFill>
              </a:rPr>
              <a:t>v projektu nemají co dělat aktivity, u kterých neprokážete, že slouží k naplnění cílů, </a:t>
            </a:r>
            <a:br>
              <a:rPr lang="cs-CZ" sz="1600" dirty="0">
                <a:solidFill>
                  <a:schemeClr val="bg2">
                    <a:lumMod val="10000"/>
                  </a:schemeClr>
                </a:solidFill>
              </a:rPr>
            </a:br>
            <a:r>
              <a:rPr lang="cs-CZ" sz="1600" dirty="0">
                <a:solidFill>
                  <a:schemeClr val="bg2">
                    <a:lumMod val="10000"/>
                  </a:schemeClr>
                </a:solidFill>
              </a:rPr>
              <a:t>ať už přímo nebo podpůrně,</a:t>
            </a:r>
          </a:p>
          <a:p>
            <a:pPr algn="just" hangingPunct="0">
              <a:lnSpc>
                <a:spcPct val="100000"/>
              </a:lnSpc>
              <a:spcBef>
                <a:spcPts val="0"/>
              </a:spcBef>
              <a:spcAft>
                <a:spcPts val="0"/>
              </a:spcAft>
            </a:pPr>
            <a:r>
              <a:rPr lang="cs-CZ" sz="1600" dirty="0">
                <a:solidFill>
                  <a:schemeClr val="bg2">
                    <a:lumMod val="10000"/>
                  </a:schemeClr>
                </a:solidFill>
              </a:rPr>
              <a:t>Aktivity tvoří tělo projektu,</a:t>
            </a:r>
          </a:p>
          <a:p>
            <a:pPr algn="just" hangingPunct="0">
              <a:lnSpc>
                <a:spcPct val="100000"/>
              </a:lnSpc>
              <a:spcBef>
                <a:spcPts val="0"/>
              </a:spcBef>
              <a:spcAft>
                <a:spcPts val="0"/>
              </a:spcAft>
            </a:pPr>
            <a:r>
              <a:rPr lang="cs-CZ" sz="1600" dirty="0">
                <a:solidFill>
                  <a:schemeClr val="bg2">
                    <a:lumMod val="10000"/>
                  </a:schemeClr>
                </a:solidFill>
              </a:rPr>
              <a:t>Je to to, co se bude vlastně s cílovou skupinou a pro cílovou skupinu dělat, </a:t>
            </a:r>
          </a:p>
          <a:p>
            <a:pPr algn="just" hangingPunct="0">
              <a:lnSpc>
                <a:spcPct val="100000"/>
              </a:lnSpc>
              <a:spcBef>
                <a:spcPts val="0"/>
              </a:spcBef>
              <a:spcAft>
                <a:spcPts val="0"/>
              </a:spcAft>
            </a:pPr>
            <a:r>
              <a:rPr lang="cs-CZ" sz="1600" dirty="0">
                <a:solidFill>
                  <a:schemeClr val="bg2">
                    <a:lumMod val="10000"/>
                  </a:schemeClr>
                </a:solidFill>
              </a:rPr>
              <a:t>konkrétní rozpis prací: kdo, kdy, co, jak, s kým, kde, jak často bude dělat, </a:t>
            </a:r>
          </a:p>
          <a:p>
            <a:pPr algn="just" hangingPunct="0">
              <a:lnSpc>
                <a:spcPct val="100000"/>
              </a:lnSpc>
              <a:spcBef>
                <a:spcPts val="0"/>
              </a:spcBef>
              <a:spcAft>
                <a:spcPts val="0"/>
              </a:spcAft>
            </a:pPr>
            <a:r>
              <a:rPr lang="cs-CZ" sz="1600" dirty="0">
                <a:solidFill>
                  <a:schemeClr val="bg2">
                    <a:lumMod val="10000"/>
                  </a:schemeClr>
                </a:solidFill>
              </a:rPr>
              <a:t>shluky podobných dílčích aktivit = </a:t>
            </a:r>
            <a:r>
              <a:rPr lang="cs-CZ" sz="1600" b="1" dirty="0">
                <a:solidFill>
                  <a:schemeClr val="bg2">
                    <a:lumMod val="10000"/>
                  </a:schemeClr>
                </a:solidFill>
              </a:rPr>
              <a:t>klíčové aktivity</a:t>
            </a:r>
            <a:r>
              <a:rPr lang="cs-CZ" sz="1600" dirty="0">
                <a:solidFill>
                  <a:schemeClr val="bg2">
                    <a:lumMod val="10000"/>
                  </a:schemeClr>
                </a:solidFill>
              </a:rPr>
              <a:t> (seřaďte v žádosti chronologicky nebo v nějaké jasné logice),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a:t>
            </a:fld>
            <a:endParaRPr lang="cs-CZ" dirty="0"/>
          </a:p>
        </p:txBody>
      </p:sp>
    </p:spTree>
    <p:extLst>
      <p:ext uri="{BB962C8B-B14F-4D97-AF65-F5344CB8AC3E}">
        <p14:creationId xmlns:p14="http://schemas.microsoft.com/office/powerpoint/2010/main" val="27240199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Kontrola</a:t>
            </a:r>
          </a:p>
        </p:txBody>
      </p:sp>
      <p:sp>
        <p:nvSpPr>
          <p:cNvPr id="3" name="Zástupný symbol pro obsah 2"/>
          <p:cNvSpPr>
            <a:spLocks noGrp="1"/>
          </p:cNvSpPr>
          <p:nvPr>
            <p:ph idx="1"/>
          </p:nvPr>
        </p:nvSpPr>
        <p:spPr>
          <a:xfrm>
            <a:off x="539552" y="1556792"/>
            <a:ext cx="8064000" cy="5184576"/>
          </a:xfrm>
        </p:spPr>
        <p:txBody>
          <a:bodyPr/>
          <a:lstStyle/>
          <a:p>
            <a:pPr algn="just">
              <a:lnSpc>
                <a:spcPct val="100000"/>
              </a:lnSpc>
            </a:pPr>
            <a:r>
              <a:rPr lang="cs-CZ" sz="1800" dirty="0">
                <a:solidFill>
                  <a:schemeClr val="bg2">
                    <a:lumMod val="10000"/>
                  </a:schemeClr>
                </a:solidFill>
              </a:rPr>
              <a:t>Provádíme zpravidla po vyplnění všech záložek (celé žádosti). </a:t>
            </a:r>
          </a:p>
          <a:p>
            <a:pPr algn="just">
              <a:lnSpc>
                <a:spcPct val="100000"/>
              </a:lnSpc>
            </a:pPr>
            <a:r>
              <a:rPr lang="cs-CZ" sz="1800" dirty="0">
                <a:solidFill>
                  <a:schemeClr val="bg2">
                    <a:lumMod val="10000"/>
                  </a:schemeClr>
                </a:solidFill>
              </a:rPr>
              <a:t>Můžeme využít i průběžně jako nápovědu jak správně dané pole vyplnit.</a:t>
            </a:r>
          </a:p>
          <a:p>
            <a:pPr algn="just">
              <a:lnSpc>
                <a:spcPct val="100000"/>
              </a:lnSpc>
            </a:pPr>
            <a:r>
              <a:rPr lang="cs-CZ" sz="1800" dirty="0">
                <a:solidFill>
                  <a:schemeClr val="bg2">
                    <a:lumMod val="10000"/>
                  </a:schemeClr>
                </a:solidFill>
              </a:rPr>
              <a:t>Všechny červené chybové hlášky nutno odstranit.</a:t>
            </a:r>
          </a:p>
          <a:p>
            <a:endParaRPr lang="cs-CZ" dirty="0">
              <a:solidFill>
                <a:schemeClr val="bg2">
                  <a:lumMod val="10000"/>
                </a:schemeClr>
              </a:solidFill>
            </a:endParaRPr>
          </a:p>
          <a:p>
            <a:endParaRPr lang="cs-CZ" dirty="0">
              <a:solidFill>
                <a:schemeClr val="bg2">
                  <a:lumMod val="10000"/>
                </a:schemeClr>
              </a:solidFill>
            </a:endParaRPr>
          </a:p>
          <a:p>
            <a:endParaRPr lang="cs-CZ" dirty="0">
              <a:solidFill>
                <a:schemeClr val="bg2">
                  <a:lumMod val="10000"/>
                </a:schemeClr>
              </a:solidFill>
            </a:endParaRPr>
          </a:p>
          <a:p>
            <a:endParaRPr lang="cs-CZ" dirty="0">
              <a:solidFill>
                <a:schemeClr val="bg2">
                  <a:lumMod val="10000"/>
                </a:schemeClr>
              </a:solidFill>
            </a:endParaRPr>
          </a:p>
          <a:p>
            <a:r>
              <a:rPr lang="cs-CZ" sz="1800" dirty="0">
                <a:solidFill>
                  <a:schemeClr val="bg2">
                    <a:lumMod val="10000"/>
                  </a:schemeClr>
                </a:solidFill>
              </a:rPr>
              <a:t>Kontrola proběhla v pořádku = možnost finalizovat!</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50</a:t>
            </a:fld>
            <a:endParaRPr lang="cs-CZ" dirty="0"/>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6501" y="2780928"/>
            <a:ext cx="6264696"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209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Finalizace</a:t>
            </a:r>
          </a:p>
        </p:txBody>
      </p:sp>
      <p:sp>
        <p:nvSpPr>
          <p:cNvPr id="3" name="Zástupný symbol pro obsah 2"/>
          <p:cNvSpPr>
            <a:spLocks noGrp="1"/>
          </p:cNvSpPr>
          <p:nvPr>
            <p:ph idx="1"/>
          </p:nvPr>
        </p:nvSpPr>
        <p:spPr>
          <a:xfrm>
            <a:off x="540000" y="1628800"/>
            <a:ext cx="8064000" cy="4680520"/>
          </a:xfrm>
        </p:spPr>
        <p:txBody>
          <a:bodyPr/>
          <a:lstStyle/>
          <a:p>
            <a:r>
              <a:rPr lang="cs-CZ" sz="1800" dirty="0">
                <a:solidFill>
                  <a:schemeClr val="bg2">
                    <a:lumMod val="10000"/>
                  </a:schemeClr>
                </a:solidFill>
              </a:rPr>
              <a:t>Nutno v nastavení přístupů (záložka Přístup k žádosti) uvést/zatrhnout Signatáře.</a:t>
            </a:r>
          </a:p>
          <a:p>
            <a:r>
              <a:rPr lang="cs-CZ" sz="1800" dirty="0">
                <a:solidFill>
                  <a:schemeClr val="bg2">
                    <a:lumMod val="10000"/>
                  </a:schemeClr>
                </a:solidFill>
              </a:rPr>
              <a:t>I po finalizaci žádosti o podporu možno provést změny.</a:t>
            </a:r>
          </a:p>
          <a:p>
            <a:r>
              <a:rPr lang="cs-CZ" sz="1800" dirty="0">
                <a:solidFill>
                  <a:schemeClr val="bg2">
                    <a:lumMod val="10000"/>
                  </a:schemeClr>
                </a:solidFill>
              </a:rPr>
              <a:t>V PŘÍKAZOVÉM ŘÁDKU se objeví tlačítko STORNO FINALIZACE.</a:t>
            </a:r>
          </a:p>
          <a:p>
            <a:r>
              <a:rPr lang="cs-CZ" sz="1800" dirty="0">
                <a:solidFill>
                  <a:schemeClr val="bg2">
                    <a:lumMod val="10000"/>
                  </a:schemeClr>
                </a:solidFill>
              </a:rPr>
              <a:t>Poté opět nutno finalizovat.</a:t>
            </a:r>
          </a:p>
          <a:p>
            <a:r>
              <a:rPr lang="cs-CZ" sz="1800" dirty="0">
                <a:solidFill>
                  <a:schemeClr val="bg2">
                    <a:lumMod val="10000"/>
                  </a:schemeClr>
                </a:solidFill>
              </a:rPr>
              <a:t>POZOR!!!</a:t>
            </a:r>
          </a:p>
          <a:p>
            <a:pPr marL="414000" lvl="1" indent="0" algn="just">
              <a:buNone/>
            </a:pPr>
            <a:r>
              <a:rPr lang="cs-CZ" sz="1800" dirty="0">
                <a:solidFill>
                  <a:schemeClr val="bg2">
                    <a:lumMod val="10000"/>
                  </a:schemeClr>
                </a:solidFill>
              </a:rPr>
              <a:t>U </a:t>
            </a:r>
            <a:r>
              <a:rPr lang="cs-CZ" sz="1800" dirty="0" err="1">
                <a:solidFill>
                  <a:schemeClr val="bg2">
                    <a:lumMod val="10000"/>
                  </a:schemeClr>
                </a:solidFill>
              </a:rPr>
              <a:t>finalizované</a:t>
            </a:r>
            <a:r>
              <a:rPr lang="cs-CZ" sz="1800" dirty="0">
                <a:solidFill>
                  <a:schemeClr val="bg2">
                    <a:lumMod val="10000"/>
                  </a:schemeClr>
                </a:solidFill>
              </a:rPr>
              <a:t> žádosti nelze provádět změny v přístupech k projektu. Pokud je nutné změnu provést, musíte zmáčknout Storno finalizace </a:t>
            </a:r>
            <a:br>
              <a:rPr lang="cs-CZ" sz="1800" dirty="0">
                <a:solidFill>
                  <a:schemeClr val="bg2">
                    <a:lumMod val="10000"/>
                  </a:schemeClr>
                </a:solidFill>
              </a:rPr>
            </a:br>
            <a:r>
              <a:rPr lang="cs-CZ" sz="1800" dirty="0">
                <a:solidFill>
                  <a:schemeClr val="bg2">
                    <a:lumMod val="10000"/>
                  </a:schemeClr>
                </a:solidFill>
              </a:rPr>
              <a:t>na horní liště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51</a:t>
            </a:fld>
            <a:endParaRPr lang="cs-CZ" dirty="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5654999"/>
            <a:ext cx="1689301" cy="299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5096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podpis a podání žádosti</a:t>
            </a:r>
          </a:p>
        </p:txBody>
      </p:sp>
      <p:sp>
        <p:nvSpPr>
          <p:cNvPr id="3" name="Zástupný symbol pro obsah 2"/>
          <p:cNvSpPr>
            <a:spLocks noGrp="1"/>
          </p:cNvSpPr>
          <p:nvPr>
            <p:ph idx="1"/>
          </p:nvPr>
        </p:nvSpPr>
        <p:spPr>
          <a:xfrm>
            <a:off x="539552" y="1556792"/>
            <a:ext cx="4536056" cy="2403216"/>
          </a:xfrm>
        </p:spPr>
        <p:txBody>
          <a:bodyPr/>
          <a:lstStyle/>
          <a:p>
            <a:r>
              <a:rPr lang="cs-CZ" sz="1600" b="1" u="sng" dirty="0">
                <a:solidFill>
                  <a:schemeClr val="bg2">
                    <a:lumMod val="10000"/>
                  </a:schemeClr>
                </a:solidFill>
              </a:rPr>
              <a:t>PODPIS ŽÁDOSTI</a:t>
            </a:r>
          </a:p>
          <a:p>
            <a:pPr lvl="1">
              <a:lnSpc>
                <a:spcPct val="100000"/>
              </a:lnSpc>
            </a:pPr>
            <a:r>
              <a:rPr lang="cs-CZ" sz="1600" dirty="0">
                <a:solidFill>
                  <a:schemeClr val="bg2">
                    <a:lumMod val="10000"/>
                  </a:schemeClr>
                </a:solidFill>
              </a:rPr>
              <a:t>Poslední záložka v levém menu.</a:t>
            </a:r>
          </a:p>
          <a:p>
            <a:pPr lvl="1">
              <a:lnSpc>
                <a:spcPct val="100000"/>
              </a:lnSpc>
            </a:pPr>
            <a:r>
              <a:rPr lang="cs-CZ" sz="1600" b="1" u="sng" dirty="0">
                <a:solidFill>
                  <a:schemeClr val="bg2">
                    <a:lumMod val="10000"/>
                  </a:schemeClr>
                </a:solidFill>
              </a:rPr>
              <a:t>Zaktivní se až po úspěšné finalizaci.</a:t>
            </a:r>
          </a:p>
          <a:p>
            <a:pPr lvl="1">
              <a:lnSpc>
                <a:spcPct val="100000"/>
              </a:lnSpc>
            </a:pPr>
            <a:r>
              <a:rPr lang="cs-CZ" sz="1600" dirty="0">
                <a:solidFill>
                  <a:schemeClr val="bg2">
                    <a:lumMod val="10000"/>
                  </a:schemeClr>
                </a:solidFill>
              </a:rPr>
              <a:t>Podepisuje jeden či více signatářů (dle volby na záložce Identifikace operace </a:t>
            </a:r>
            <a:r>
              <a:rPr lang="cs-CZ" sz="1600" dirty="0">
                <a:solidFill>
                  <a:schemeClr val="bg2">
                    <a:lumMod val="10000"/>
                  </a:schemeClr>
                </a:solidFill>
                <a:sym typeface="Wingdings" pitchFamily="2" charset="2"/>
              </a:rPr>
              <a:t> pole Způsob jednání</a:t>
            </a:r>
            <a:r>
              <a:rPr lang="cs-CZ" sz="1600" dirty="0">
                <a:solidFill>
                  <a:schemeClr val="bg2">
                    <a:lumMod val="10000"/>
                  </a:schemeClr>
                </a:solidFill>
              </a:rPr>
              <a:t>).</a:t>
            </a:r>
          </a:p>
          <a:p>
            <a:pPr lvl="1">
              <a:lnSpc>
                <a:spcPct val="100000"/>
              </a:lnSpc>
            </a:pPr>
            <a:r>
              <a:rPr lang="cs-CZ" sz="1600" dirty="0">
                <a:solidFill>
                  <a:schemeClr val="bg2">
                    <a:lumMod val="10000"/>
                  </a:schemeClr>
                </a:solidFill>
              </a:rPr>
              <a:t>Nutný elektronický podpis (osobní kvalifikovaný certifikát).</a:t>
            </a:r>
          </a:p>
          <a:p>
            <a:endParaRPr lang="cs-CZ" sz="1600" dirty="0"/>
          </a:p>
        </p:txBody>
      </p:sp>
      <p:sp>
        <p:nvSpPr>
          <p:cNvPr id="4" name="Zástupný symbol pro obsah 3"/>
          <p:cNvSpPr>
            <a:spLocks noGrp="1"/>
          </p:cNvSpPr>
          <p:nvPr>
            <p:ph idx="10"/>
          </p:nvPr>
        </p:nvSpPr>
        <p:spPr>
          <a:xfrm>
            <a:off x="539552" y="4293096"/>
            <a:ext cx="5112568" cy="1970920"/>
          </a:xfrm>
        </p:spPr>
        <p:txBody>
          <a:bodyPr/>
          <a:lstStyle/>
          <a:p>
            <a:r>
              <a:rPr lang="cs-CZ" sz="1600" b="1" u="sng" dirty="0">
                <a:solidFill>
                  <a:schemeClr val="bg2">
                    <a:lumMod val="10000"/>
                  </a:schemeClr>
                </a:solidFill>
              </a:rPr>
              <a:t>PODÁNÍ ŽÁDOSTI</a:t>
            </a:r>
          </a:p>
          <a:p>
            <a:pPr lvl="1" algn="just">
              <a:lnSpc>
                <a:spcPct val="100000"/>
              </a:lnSpc>
            </a:pPr>
            <a:r>
              <a:rPr lang="cs-CZ" sz="1600" dirty="0">
                <a:solidFill>
                  <a:schemeClr val="bg2">
                    <a:lumMod val="10000"/>
                  </a:schemeClr>
                </a:solidFill>
              </a:rPr>
              <a:t>Určeno na první záložce Identifikace operace (pole Typ podání) při vyplňování žádosti.</a:t>
            </a:r>
          </a:p>
          <a:p>
            <a:pPr lvl="1" algn="just">
              <a:lnSpc>
                <a:spcPct val="100000"/>
              </a:lnSpc>
            </a:pPr>
            <a:r>
              <a:rPr lang="cs-CZ" sz="1600" dirty="0">
                <a:solidFill>
                  <a:schemeClr val="bg2">
                    <a:lumMod val="10000"/>
                  </a:schemeClr>
                </a:solidFill>
              </a:rPr>
              <a:t>Automaticky (nastaveno defaultně) x Ručně. </a:t>
            </a:r>
          </a:p>
          <a:p>
            <a:pPr lvl="1" algn="just">
              <a:lnSpc>
                <a:spcPct val="100000"/>
              </a:lnSpc>
            </a:pPr>
            <a:r>
              <a:rPr lang="cs-CZ" sz="1600" dirty="0">
                <a:solidFill>
                  <a:schemeClr val="bg2">
                    <a:lumMod val="10000"/>
                  </a:schemeClr>
                </a:solidFill>
              </a:rPr>
              <a:t>Žádost podána současně s podpisem x Žádost ručně podána.</a:t>
            </a:r>
            <a:r>
              <a:rPr lang="cs-CZ" dirty="0"/>
              <a:t>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52</a:t>
            </a:fld>
            <a:endParaRPr lang="cs-CZ" dirty="0"/>
          </a:p>
        </p:txBody>
      </p:sp>
      <p:pic>
        <p:nvPicPr>
          <p:cNvPr id="1027" name="Picture 3" descr="C:\Users\michaela.sedlackova\Desktop\Podpis žádost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1412776"/>
            <a:ext cx="2868360" cy="5088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6945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podpis žádosti </a:t>
            </a:r>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53</a:t>
            </a:fld>
            <a:endParaRPr lang="cs-CZ" dirty="0"/>
          </a:p>
        </p:txBody>
      </p:sp>
      <p:sp>
        <p:nvSpPr>
          <p:cNvPr id="4" name="Zástupný symbol pro obsah 3"/>
          <p:cNvSpPr>
            <a:spLocks noGrp="1"/>
          </p:cNvSpPr>
          <p:nvPr>
            <p:ph idx="10"/>
          </p:nvPr>
        </p:nvSpPr>
        <p:spPr>
          <a:xfrm>
            <a:off x="683568" y="4437112"/>
            <a:ext cx="8064000" cy="936104"/>
          </a:xfrm>
        </p:spPr>
        <p:txBody>
          <a:bodyPr/>
          <a:lstStyle/>
          <a:p>
            <a:pPr algn="just"/>
            <a:r>
              <a:rPr lang="cs-CZ" sz="1800" dirty="0">
                <a:solidFill>
                  <a:schemeClr val="bg2">
                    <a:lumMod val="10000"/>
                  </a:schemeClr>
                </a:solidFill>
              </a:rPr>
              <a:t>Na záložce Podpis žádosti klikněte na ikonu pečeti.</a:t>
            </a:r>
          </a:p>
          <a:p>
            <a:pPr algn="just"/>
            <a:r>
              <a:rPr lang="cs-CZ" sz="1800" dirty="0">
                <a:solidFill>
                  <a:schemeClr val="bg2">
                    <a:lumMod val="10000"/>
                  </a:schemeClr>
                </a:solidFill>
              </a:rPr>
              <a:t>Po úspěšném podepsání tiskové verze žádosti se černá ikona pečeti změní na zelenou. </a:t>
            </a:r>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484784"/>
            <a:ext cx="7589748"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Obdélník 11"/>
          <p:cNvSpPr/>
          <p:nvPr/>
        </p:nvSpPr>
        <p:spPr>
          <a:xfrm>
            <a:off x="981225" y="2617662"/>
            <a:ext cx="216024"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1024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39752" y="5373216"/>
            <a:ext cx="504056"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0841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podpis žádosti </a:t>
            </a:r>
          </a:p>
        </p:txBody>
      </p:sp>
      <p:sp>
        <p:nvSpPr>
          <p:cNvPr id="4" name="Zástupný symbol pro obsah 3"/>
          <p:cNvSpPr>
            <a:spLocks noGrp="1"/>
          </p:cNvSpPr>
          <p:nvPr>
            <p:ph idx="10"/>
          </p:nvPr>
        </p:nvSpPr>
        <p:spPr>
          <a:xfrm>
            <a:off x="581697" y="4653136"/>
            <a:ext cx="8064000" cy="1872208"/>
          </a:xfrm>
        </p:spPr>
        <p:txBody>
          <a:bodyPr/>
          <a:lstStyle/>
          <a:p>
            <a:pPr algn="just">
              <a:lnSpc>
                <a:spcPct val="100000"/>
              </a:lnSpc>
            </a:pPr>
            <a:r>
              <a:rPr lang="cs-CZ" sz="1800" dirty="0">
                <a:solidFill>
                  <a:schemeClr val="bg2">
                    <a:lumMod val="10000"/>
                  </a:schemeClr>
                </a:solidFill>
              </a:rPr>
              <a:t>Označíte </a:t>
            </a:r>
            <a:r>
              <a:rPr lang="cs-CZ" sz="1800" dirty="0" err="1">
                <a:solidFill>
                  <a:schemeClr val="bg2">
                    <a:lumMod val="10000"/>
                  </a:schemeClr>
                </a:solidFill>
              </a:rPr>
              <a:t>checkbox</a:t>
            </a:r>
            <a:r>
              <a:rPr lang="cs-CZ" sz="1800" dirty="0">
                <a:solidFill>
                  <a:schemeClr val="bg2">
                    <a:lumMod val="10000"/>
                  </a:schemeClr>
                </a:solidFill>
              </a:rPr>
              <a:t> Soubory.</a:t>
            </a:r>
          </a:p>
          <a:p>
            <a:pPr algn="just">
              <a:lnSpc>
                <a:spcPct val="100000"/>
              </a:lnSpc>
            </a:pPr>
            <a:r>
              <a:rPr lang="cs-CZ" sz="1800" dirty="0">
                <a:solidFill>
                  <a:schemeClr val="bg2">
                    <a:lumMod val="10000"/>
                  </a:schemeClr>
                </a:solidFill>
              </a:rPr>
              <a:t>Přes tlačítko Vybrat vložíte soubor s elektronickým podpisem výběrem </a:t>
            </a:r>
            <a:br>
              <a:rPr lang="cs-CZ" sz="1800" dirty="0">
                <a:solidFill>
                  <a:schemeClr val="bg2">
                    <a:lumMod val="10000"/>
                  </a:schemeClr>
                </a:solidFill>
              </a:rPr>
            </a:br>
            <a:r>
              <a:rPr lang="cs-CZ" sz="1800" dirty="0">
                <a:solidFill>
                  <a:schemeClr val="bg2">
                    <a:lumMod val="10000"/>
                  </a:schemeClr>
                </a:solidFill>
              </a:rPr>
              <a:t>z adresářů vašeho počítače.</a:t>
            </a:r>
          </a:p>
          <a:p>
            <a:pPr algn="just">
              <a:lnSpc>
                <a:spcPct val="100000"/>
              </a:lnSpc>
            </a:pPr>
            <a:r>
              <a:rPr lang="cs-CZ" sz="1800" dirty="0">
                <a:solidFill>
                  <a:schemeClr val="bg2">
                    <a:lumMod val="10000"/>
                  </a:schemeClr>
                </a:solidFill>
              </a:rPr>
              <a:t>Vložíte Heslo. </a:t>
            </a:r>
          </a:p>
          <a:p>
            <a:pPr algn="just">
              <a:lnSpc>
                <a:spcPct val="100000"/>
              </a:lnSpc>
            </a:pPr>
            <a:r>
              <a:rPr lang="cs-CZ" sz="1800" dirty="0">
                <a:solidFill>
                  <a:schemeClr val="bg2">
                    <a:lumMod val="10000"/>
                  </a:schemeClr>
                </a:solidFill>
              </a:rPr>
              <a:t>Stisknete tlačítko Dokončit.</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54</a:t>
            </a:fld>
            <a:endParaRPr lang="cs-CZ" dirty="0"/>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3025" y="1268760"/>
            <a:ext cx="6541344" cy="324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4076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Stav žádosti </a:t>
            </a:r>
          </a:p>
        </p:txBody>
      </p:sp>
      <p:sp>
        <p:nvSpPr>
          <p:cNvPr id="4" name="Zástupný symbol pro obsah 3"/>
          <p:cNvSpPr>
            <a:spLocks noGrp="1"/>
          </p:cNvSpPr>
          <p:nvPr>
            <p:ph idx="10"/>
          </p:nvPr>
        </p:nvSpPr>
        <p:spPr>
          <a:xfrm>
            <a:off x="507716" y="4718763"/>
            <a:ext cx="8064000" cy="2160240"/>
          </a:xfrm>
        </p:spPr>
        <p:txBody>
          <a:bodyPr/>
          <a:lstStyle/>
          <a:p>
            <a:pPr algn="just">
              <a:lnSpc>
                <a:spcPct val="100000"/>
              </a:lnSpc>
            </a:pPr>
            <a:r>
              <a:rPr lang="cs-CZ" sz="1800" dirty="0">
                <a:solidFill>
                  <a:schemeClr val="bg2">
                    <a:lumMod val="10000"/>
                  </a:schemeClr>
                </a:solidFill>
              </a:rPr>
              <a:t>Datum a čas jednotlivých operací se žádostí od jejího založení </a:t>
            </a:r>
            <a:br>
              <a:rPr lang="cs-CZ" sz="1800" dirty="0">
                <a:solidFill>
                  <a:schemeClr val="bg2">
                    <a:lumMod val="10000"/>
                  </a:schemeClr>
                </a:solidFill>
              </a:rPr>
            </a:br>
            <a:r>
              <a:rPr lang="cs-CZ" sz="1800" dirty="0">
                <a:solidFill>
                  <a:schemeClr val="bg2">
                    <a:lumMod val="10000"/>
                  </a:schemeClr>
                </a:solidFill>
              </a:rPr>
              <a:t>až po podání.</a:t>
            </a:r>
          </a:p>
          <a:p>
            <a:pPr algn="just">
              <a:lnSpc>
                <a:spcPct val="100000"/>
              </a:lnSpc>
            </a:pPr>
            <a:r>
              <a:rPr lang="cs-CZ" sz="1800" dirty="0">
                <a:solidFill>
                  <a:schemeClr val="bg2">
                    <a:lumMod val="10000"/>
                  </a:schemeClr>
                </a:solidFill>
              </a:rPr>
              <a:t>Pokud je žádost správně podána, je doplněno </a:t>
            </a:r>
            <a:r>
              <a:rPr lang="cs-CZ" sz="1800" b="1" dirty="0">
                <a:solidFill>
                  <a:schemeClr val="bg2">
                    <a:lumMod val="10000"/>
                  </a:schemeClr>
                </a:solidFill>
              </a:rPr>
              <a:t>Registrační číslo projektu.</a:t>
            </a:r>
          </a:p>
          <a:p>
            <a:endParaRPr lang="cs-CZ" dirty="0"/>
          </a:p>
        </p:txBody>
      </p:sp>
      <p:sp>
        <p:nvSpPr>
          <p:cNvPr id="5" name="Zástupný symbol pro číslo snímku 4"/>
          <p:cNvSpPr>
            <a:spLocks noGrp="1"/>
          </p:cNvSpPr>
          <p:nvPr>
            <p:ph type="sldNum" sz="quarter" idx="13"/>
          </p:nvPr>
        </p:nvSpPr>
        <p:spPr/>
        <p:txBody>
          <a:bodyPr/>
          <a:lstStyle/>
          <a:p>
            <a:fld id="{479BF083-4774-43B1-9AB0-5CC1AC5DD8EE}" type="slidenum">
              <a:rPr lang="cs-CZ" smtClean="0"/>
              <a:pPr/>
              <a:t>55</a:t>
            </a:fld>
            <a:endParaRPr lang="cs-CZ"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0734" y="1430778"/>
            <a:ext cx="7265367"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bdélník 9"/>
          <p:cNvSpPr/>
          <p:nvPr/>
        </p:nvSpPr>
        <p:spPr>
          <a:xfrm>
            <a:off x="1054261" y="2498723"/>
            <a:ext cx="3518767"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1" name="Obdélník 10"/>
          <p:cNvSpPr/>
          <p:nvPr/>
        </p:nvSpPr>
        <p:spPr>
          <a:xfrm>
            <a:off x="5322805" y="2138683"/>
            <a:ext cx="2863523" cy="360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2" name="Obdélník 11"/>
          <p:cNvSpPr/>
          <p:nvPr/>
        </p:nvSpPr>
        <p:spPr>
          <a:xfrm>
            <a:off x="5306008" y="2729301"/>
            <a:ext cx="2880320" cy="8280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32114638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p>
            <a:pPr algn="ctr" eaLnBrk="1" hangingPunct="1"/>
            <a:r>
              <a:rPr lang="cs-CZ" altLang="cs-CZ" sz="4000" b="1" dirty="0">
                <a:solidFill>
                  <a:schemeClr val="bg2">
                    <a:lumMod val="10000"/>
                  </a:schemeClr>
                </a:solidFill>
              </a:rPr>
              <a:t>děkuji za pozornost</a:t>
            </a:r>
          </a:p>
        </p:txBody>
      </p:sp>
      <p:sp>
        <p:nvSpPr>
          <p:cNvPr id="48131" name="Rectangle 7"/>
          <p:cNvSpPr>
            <a:spLocks noGrp="1" noChangeArrowheads="1"/>
          </p:cNvSpPr>
          <p:nvPr>
            <p:ph type="subTitle" idx="1"/>
          </p:nvPr>
        </p:nvSpPr>
        <p:spPr/>
        <p:txBody>
          <a:bodyPr/>
          <a:lstStyle/>
          <a:p>
            <a:pPr eaLnBrk="1" hangingPunct="1"/>
            <a:r>
              <a:rPr lang="cs-CZ" altLang="cs-CZ" sz="2400" dirty="0">
                <a:solidFill>
                  <a:schemeClr val="bg2">
                    <a:lumMod val="10000"/>
                  </a:schemeClr>
                </a:solidFill>
              </a:rPr>
              <a:t>Tomáš Řeha</a:t>
            </a:r>
          </a:p>
          <a:p>
            <a:pPr eaLnBrk="1" hangingPunct="1"/>
            <a:r>
              <a:rPr lang="cs-CZ" altLang="cs-CZ" sz="2400" dirty="0">
                <a:solidFill>
                  <a:schemeClr val="bg2">
                    <a:lumMod val="10000"/>
                  </a:schemeClr>
                </a:solidFill>
              </a:rPr>
              <a:t>MAS </a:t>
            </a:r>
            <a:r>
              <a:rPr lang="cs-CZ" altLang="cs-CZ" dirty="0">
                <a:solidFill>
                  <a:schemeClr val="bg2">
                    <a:lumMod val="10000"/>
                  </a:schemeClr>
                </a:solidFill>
              </a:rPr>
              <a:t>Slezská brána</a:t>
            </a:r>
            <a:r>
              <a:rPr lang="cs-CZ" altLang="cs-CZ" sz="2400" dirty="0">
                <a:solidFill>
                  <a:schemeClr val="bg2">
                    <a:lumMod val="10000"/>
                  </a:schemeClr>
                </a:solidFill>
              </a:rPr>
              <a:t>, z. s.</a:t>
            </a:r>
          </a:p>
          <a:p>
            <a:pPr eaLnBrk="1" hangingPunct="1"/>
            <a:r>
              <a:rPr lang="cs-CZ" altLang="cs-CZ" dirty="0">
                <a:solidFill>
                  <a:schemeClr val="bg2">
                    <a:lumMod val="10000"/>
                  </a:schemeClr>
                </a:solidFill>
                <a:hlinkClick r:id="rId2"/>
              </a:rPr>
              <a:t>rehatom@centrum.cz</a:t>
            </a:r>
            <a:endParaRPr lang="cs-CZ" altLang="cs-CZ" dirty="0">
              <a:solidFill>
                <a:schemeClr val="bg2">
                  <a:lumMod val="10000"/>
                </a:schemeClr>
              </a:solidFill>
            </a:endParaRPr>
          </a:p>
          <a:p>
            <a:pPr eaLnBrk="1" hangingPunct="1"/>
            <a:r>
              <a:rPr lang="cs-CZ" altLang="cs-CZ" sz="2400" dirty="0">
                <a:solidFill>
                  <a:schemeClr val="bg2">
                    <a:lumMod val="10000"/>
                  </a:schemeClr>
                </a:solidFill>
                <a:hlinkClick r:id="rId3"/>
              </a:rPr>
              <a:t>www.masslezskabrana.cz</a:t>
            </a:r>
            <a:r>
              <a:rPr lang="cs-CZ" altLang="cs-CZ" sz="2400" dirty="0">
                <a:solidFill>
                  <a:schemeClr val="bg2">
                    <a:lumMod val="10000"/>
                  </a:schemeClr>
                </a:solidFill>
              </a:rPr>
              <a:t> </a:t>
            </a: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Příprava žádosti o podporu</a:t>
            </a:r>
          </a:p>
        </p:txBody>
      </p:sp>
      <p:sp>
        <p:nvSpPr>
          <p:cNvPr id="3" name="Zástupný symbol pro obsah 2"/>
          <p:cNvSpPr>
            <a:spLocks noGrp="1"/>
          </p:cNvSpPr>
          <p:nvPr>
            <p:ph idx="1"/>
          </p:nvPr>
        </p:nvSpPr>
        <p:spPr>
          <a:xfrm>
            <a:off x="467544" y="1268760"/>
            <a:ext cx="8424936" cy="5184576"/>
          </a:xfrm>
        </p:spPr>
        <p:txBody>
          <a:bodyPr/>
          <a:lstStyle/>
          <a:p>
            <a:pPr marL="0" lvl="0" indent="0">
              <a:buNone/>
            </a:pPr>
            <a:r>
              <a:rPr lang="cs-CZ" sz="1800" b="1" u="sng" cap="all" dirty="0">
                <a:solidFill>
                  <a:schemeClr val="bg2">
                    <a:lumMod val="10000"/>
                  </a:schemeClr>
                </a:solidFill>
              </a:rPr>
              <a:t>3. Jak ověříme, že jsme byli úspěšní?</a:t>
            </a:r>
            <a:r>
              <a:rPr lang="cs-CZ" sz="1600" dirty="0">
                <a:solidFill>
                  <a:schemeClr val="bg2">
                    <a:lumMod val="10000"/>
                  </a:schemeClr>
                </a:solidFill>
              </a:rPr>
              <a:t>.</a:t>
            </a:r>
          </a:p>
          <a:p>
            <a:pPr lvl="1">
              <a:lnSpc>
                <a:spcPct val="100000"/>
              </a:lnSpc>
              <a:spcBef>
                <a:spcPts val="0"/>
              </a:spcBef>
            </a:pPr>
            <a:r>
              <a:rPr lang="cs-CZ" sz="1600" dirty="0">
                <a:solidFill>
                  <a:schemeClr val="bg2">
                    <a:lumMod val="10000"/>
                  </a:schemeClr>
                </a:solidFill>
              </a:rPr>
              <a:t>Základním nástrojem jsou </a:t>
            </a:r>
            <a:r>
              <a:rPr lang="cs-CZ" sz="1600" b="1" dirty="0">
                <a:solidFill>
                  <a:schemeClr val="bg2">
                    <a:lumMod val="10000"/>
                  </a:schemeClr>
                </a:solidFill>
              </a:rPr>
              <a:t>indikátory</a:t>
            </a:r>
            <a:r>
              <a:rPr lang="cs-CZ" sz="1600" dirty="0">
                <a:solidFill>
                  <a:schemeClr val="bg2">
                    <a:lumMod val="10000"/>
                  </a:schemeClr>
                </a:solidFill>
              </a:rPr>
              <a:t> OPZ.</a:t>
            </a:r>
          </a:p>
          <a:p>
            <a:pPr lvl="1">
              <a:lnSpc>
                <a:spcPct val="100000"/>
              </a:lnSpc>
              <a:spcBef>
                <a:spcPts val="0"/>
              </a:spcBef>
            </a:pPr>
            <a:r>
              <a:rPr lang="cs-CZ" sz="1600" b="1" dirty="0">
                <a:solidFill>
                  <a:schemeClr val="bg2">
                    <a:lumMod val="10000"/>
                  </a:schemeClr>
                </a:solidFill>
              </a:rPr>
              <a:t>U indikátorů se setkáváme s dělením na: </a:t>
            </a:r>
            <a:endParaRPr lang="cs-CZ" sz="1600" dirty="0">
              <a:solidFill>
                <a:schemeClr val="bg2">
                  <a:lumMod val="10000"/>
                </a:schemeClr>
              </a:solidFill>
            </a:endParaRPr>
          </a:p>
          <a:p>
            <a:pPr marL="414000" lvl="1" indent="0">
              <a:lnSpc>
                <a:spcPct val="100000"/>
              </a:lnSpc>
              <a:spcBef>
                <a:spcPts val="0"/>
              </a:spcBef>
              <a:buNone/>
            </a:pPr>
            <a:r>
              <a:rPr lang="cs-CZ" sz="1600" dirty="0">
                <a:solidFill>
                  <a:schemeClr val="bg2">
                    <a:lumMod val="10000"/>
                  </a:schemeClr>
                </a:solidFill>
              </a:rPr>
              <a:t>	</a:t>
            </a:r>
            <a:r>
              <a:rPr lang="cs-CZ" sz="1600" b="1" dirty="0">
                <a:solidFill>
                  <a:schemeClr val="bg2">
                    <a:lumMod val="10000"/>
                  </a:schemeClr>
                </a:solidFill>
              </a:rPr>
              <a:t>1) Výstupy </a:t>
            </a:r>
            <a:r>
              <a:rPr lang="cs-CZ" sz="1600" dirty="0">
                <a:solidFill>
                  <a:schemeClr val="bg2">
                    <a:lumMod val="10000"/>
                  </a:schemeClr>
                </a:solidFill>
              </a:rPr>
              <a:t>= indikátory se závazkem,</a:t>
            </a:r>
          </a:p>
          <a:p>
            <a:pPr marL="414000" lvl="1" indent="0">
              <a:lnSpc>
                <a:spcPct val="100000"/>
              </a:lnSpc>
              <a:spcBef>
                <a:spcPts val="0"/>
              </a:spcBef>
              <a:spcAft>
                <a:spcPts val="0"/>
              </a:spcAft>
              <a:buNone/>
            </a:pPr>
            <a:r>
              <a:rPr lang="cs-CZ" sz="1600" b="1" dirty="0">
                <a:solidFill>
                  <a:schemeClr val="bg2">
                    <a:lumMod val="10000"/>
                  </a:schemeClr>
                </a:solidFill>
              </a:rPr>
              <a:t>	2) Výsledky </a:t>
            </a:r>
            <a:r>
              <a:rPr lang="cs-CZ" sz="1600" dirty="0">
                <a:solidFill>
                  <a:schemeClr val="bg2">
                    <a:lumMod val="10000"/>
                  </a:schemeClr>
                </a:solidFill>
              </a:rPr>
              <a:t>= indikátory bez závazku, ale je nutné je sledovat.</a:t>
            </a:r>
          </a:p>
          <a:p>
            <a:pPr marL="0" lvl="1" indent="0">
              <a:lnSpc>
                <a:spcPct val="100000"/>
              </a:lnSpc>
              <a:spcBef>
                <a:spcPts val="600"/>
              </a:spcBef>
              <a:spcAft>
                <a:spcPts val="600"/>
              </a:spcAft>
              <a:buSzPct val="100000"/>
              <a:buNone/>
            </a:pPr>
            <a:r>
              <a:rPr lang="cs-CZ" sz="1600" b="1" dirty="0">
                <a:solidFill>
                  <a:schemeClr val="bg2">
                    <a:lumMod val="10000"/>
                  </a:schemeClr>
                </a:solidFill>
              </a:rPr>
              <a:t>Doporučení:</a:t>
            </a:r>
            <a:endParaRPr lang="cs-CZ" sz="1600" dirty="0">
              <a:solidFill>
                <a:schemeClr val="bg2">
                  <a:lumMod val="10000"/>
                </a:schemeClr>
              </a:solidFill>
            </a:endParaRPr>
          </a:p>
          <a:p>
            <a:pPr algn="just" hangingPunct="0">
              <a:lnSpc>
                <a:spcPct val="100000"/>
              </a:lnSpc>
              <a:spcBef>
                <a:spcPts val="0"/>
              </a:spcBef>
              <a:spcAft>
                <a:spcPts val="0"/>
              </a:spcAft>
            </a:pPr>
            <a:r>
              <a:rPr lang="cs-CZ" sz="1600" dirty="0">
                <a:solidFill>
                  <a:schemeClr val="bg2">
                    <a:lumMod val="10000"/>
                  </a:schemeClr>
                </a:solidFill>
              </a:rPr>
              <a:t>každá aktivita musí mít nějaký konkrétní, měřitelný a dokladovatelný výstup,</a:t>
            </a:r>
          </a:p>
          <a:p>
            <a:pPr algn="just" hangingPunct="0">
              <a:lnSpc>
                <a:spcPct val="100000"/>
              </a:lnSpc>
              <a:spcBef>
                <a:spcPts val="0"/>
              </a:spcBef>
              <a:spcAft>
                <a:spcPts val="1200"/>
              </a:spcAft>
            </a:pPr>
            <a:r>
              <a:rPr lang="cs-CZ" sz="1600" dirty="0">
                <a:solidFill>
                  <a:schemeClr val="bg2">
                    <a:lumMod val="10000"/>
                  </a:schemeClr>
                </a:solidFill>
              </a:rPr>
              <a:t>indikátory jsou ukazatele úspěchu, naplnění cíle, a to v předem stanovené míře, </a:t>
            </a:r>
            <a:br>
              <a:rPr lang="cs-CZ" sz="1600" dirty="0">
                <a:solidFill>
                  <a:schemeClr val="bg2">
                    <a:lumMod val="10000"/>
                  </a:schemeClr>
                </a:solidFill>
              </a:rPr>
            </a:br>
            <a:r>
              <a:rPr lang="cs-CZ" sz="1600" dirty="0">
                <a:solidFill>
                  <a:schemeClr val="bg2">
                    <a:lumMod val="10000"/>
                  </a:schemeClr>
                </a:solidFill>
              </a:rPr>
              <a:t>např. 5 rekvalifikovaných osob – doloženo smlouvami s účastníky a prezenčními listinami.</a:t>
            </a:r>
          </a:p>
          <a:p>
            <a:pPr lvl="1">
              <a:lnSpc>
                <a:spcPct val="100000"/>
              </a:lnSpc>
              <a:spcBef>
                <a:spcPts val="0"/>
              </a:spcBef>
              <a:spcAft>
                <a:spcPts val="1200"/>
              </a:spcAft>
            </a:pPr>
            <a:r>
              <a:rPr lang="cs-CZ" sz="1600" dirty="0">
                <a:solidFill>
                  <a:schemeClr val="bg2">
                    <a:lumMod val="10000"/>
                  </a:schemeClr>
                </a:solidFill>
              </a:rPr>
              <a:t>V rámci přípravy projektu je dále nutné promýšlet veškerá možná </a:t>
            </a:r>
            <a:r>
              <a:rPr lang="cs-CZ" sz="1600" b="1" dirty="0">
                <a:solidFill>
                  <a:schemeClr val="bg2">
                    <a:lumMod val="10000"/>
                  </a:schemeClr>
                </a:solidFill>
              </a:rPr>
              <a:t>rizika</a:t>
            </a:r>
            <a:r>
              <a:rPr lang="cs-CZ" sz="1600" dirty="0">
                <a:solidFill>
                  <a:schemeClr val="bg2">
                    <a:lumMod val="10000"/>
                  </a:schemeClr>
                </a:solidFill>
              </a:rPr>
              <a:t>.</a:t>
            </a:r>
          </a:p>
          <a:p>
            <a:pPr marL="0" lvl="1" indent="0">
              <a:lnSpc>
                <a:spcPct val="100000"/>
              </a:lnSpc>
              <a:spcBef>
                <a:spcPts val="600"/>
              </a:spcBef>
              <a:spcAft>
                <a:spcPts val="600"/>
              </a:spcAft>
              <a:buSzPct val="100000"/>
              <a:buNone/>
            </a:pPr>
            <a:r>
              <a:rPr lang="cs-CZ" sz="1600" b="1" dirty="0">
                <a:solidFill>
                  <a:schemeClr val="bg2">
                    <a:lumMod val="10000"/>
                  </a:schemeClr>
                </a:solidFill>
              </a:rPr>
              <a:t>Doporučení:</a:t>
            </a:r>
          </a:p>
          <a:p>
            <a:pPr lvl="0" algn="just" hangingPunct="0">
              <a:lnSpc>
                <a:spcPct val="100000"/>
              </a:lnSpc>
              <a:spcBef>
                <a:spcPts val="0"/>
              </a:spcBef>
              <a:spcAft>
                <a:spcPts val="0"/>
              </a:spcAft>
            </a:pPr>
            <a:r>
              <a:rPr lang="cs-CZ" sz="1600" dirty="0">
                <a:solidFill>
                  <a:schemeClr val="bg2">
                    <a:lumMod val="10000"/>
                  </a:schemeClr>
                </a:solidFill>
              </a:rPr>
              <a:t>pojmenujte rizika úspěšné realizace projektu,</a:t>
            </a:r>
          </a:p>
          <a:p>
            <a:pPr lvl="0" algn="just" hangingPunct="0">
              <a:lnSpc>
                <a:spcPct val="100000"/>
              </a:lnSpc>
              <a:spcBef>
                <a:spcPts val="0"/>
              </a:spcBef>
              <a:spcAft>
                <a:spcPts val="0"/>
              </a:spcAft>
            </a:pPr>
            <a:r>
              <a:rPr lang="cs-CZ" sz="1600" dirty="0">
                <a:solidFill>
                  <a:schemeClr val="bg2">
                    <a:lumMod val="10000"/>
                  </a:schemeClr>
                </a:solidFill>
              </a:rPr>
              <a:t>popište způsoby eliminace těchto rizik či záložní strategie v případě, že se rizika naplní,</a:t>
            </a:r>
          </a:p>
          <a:p>
            <a:pPr lvl="0" algn="just" hangingPunct="0">
              <a:lnSpc>
                <a:spcPct val="100000"/>
              </a:lnSpc>
              <a:spcBef>
                <a:spcPts val="0"/>
              </a:spcBef>
              <a:spcAft>
                <a:spcPts val="0"/>
              </a:spcAft>
            </a:pPr>
            <a:r>
              <a:rPr lang="cs-CZ" sz="1600" b="1" dirty="0">
                <a:solidFill>
                  <a:schemeClr val="bg2">
                    <a:lumMod val="10000"/>
                  </a:schemeClr>
                </a:solidFill>
              </a:rPr>
              <a:t>rozlište: rizika na straně cílové skupiny </a:t>
            </a:r>
            <a:r>
              <a:rPr lang="cs-CZ" sz="1600" dirty="0">
                <a:solidFill>
                  <a:schemeClr val="bg2">
                    <a:lumMod val="10000"/>
                  </a:schemeClr>
                </a:solidFill>
              </a:rPr>
              <a:t>(např. demotivace, fluktuace, nepřipravenost),</a:t>
            </a:r>
          </a:p>
          <a:p>
            <a:pPr marL="414000" lvl="1" indent="0" algn="just" hangingPunct="0">
              <a:lnSpc>
                <a:spcPct val="100000"/>
              </a:lnSpc>
              <a:spcBef>
                <a:spcPts val="0"/>
              </a:spcBef>
              <a:spcAft>
                <a:spcPts val="0"/>
              </a:spcAft>
              <a:buNone/>
            </a:pPr>
            <a:r>
              <a:rPr lang="cs-CZ" sz="1600" dirty="0">
                <a:solidFill>
                  <a:schemeClr val="bg2">
                    <a:lumMod val="10000"/>
                  </a:schemeClr>
                </a:solidFill>
              </a:rPr>
              <a:t>	      </a:t>
            </a:r>
            <a:r>
              <a:rPr lang="cs-CZ" sz="1600" b="1" dirty="0">
                <a:solidFill>
                  <a:schemeClr val="bg2">
                    <a:lumMod val="10000"/>
                  </a:schemeClr>
                </a:solidFill>
              </a:rPr>
              <a:t>rizika na straně realizátora </a:t>
            </a:r>
            <a:r>
              <a:rPr lang="cs-CZ" sz="1600" dirty="0">
                <a:solidFill>
                  <a:schemeClr val="bg2">
                    <a:lumMod val="10000"/>
                  </a:schemeClr>
                </a:solidFill>
              </a:rPr>
              <a:t>(např. málo kreativní tým, nízká kvalifikace, 	    	      neznalost terénu, fluktuace),</a:t>
            </a:r>
          </a:p>
          <a:p>
            <a:pPr marL="414000" lvl="1" indent="0" algn="just" hangingPunct="0">
              <a:lnSpc>
                <a:spcPct val="100000"/>
              </a:lnSpc>
              <a:spcBef>
                <a:spcPts val="0"/>
              </a:spcBef>
              <a:spcAft>
                <a:spcPts val="0"/>
              </a:spcAft>
              <a:buNone/>
            </a:pPr>
            <a:r>
              <a:rPr lang="cs-CZ" sz="1600" dirty="0">
                <a:solidFill>
                  <a:schemeClr val="bg2">
                    <a:lumMod val="10000"/>
                  </a:schemeClr>
                </a:solidFill>
              </a:rPr>
              <a:t>	      </a:t>
            </a:r>
            <a:r>
              <a:rPr lang="cs-CZ" sz="1600" b="1" dirty="0">
                <a:solidFill>
                  <a:schemeClr val="bg2">
                    <a:lumMod val="10000"/>
                  </a:schemeClr>
                </a:solidFill>
              </a:rPr>
              <a:t>vnější rizika </a:t>
            </a:r>
            <a:r>
              <a:rPr lang="cs-CZ" sz="1600" dirty="0">
                <a:solidFill>
                  <a:schemeClr val="bg2">
                    <a:lumMod val="10000"/>
                  </a:schemeClr>
                </a:solidFill>
              </a:rPr>
              <a:t>(např. ekonomická krize, komunální volby).</a:t>
            </a:r>
          </a:p>
          <a:p>
            <a:pPr lvl="1">
              <a:lnSpc>
                <a:spcPct val="100000"/>
              </a:lnSpc>
              <a:spcBef>
                <a:spcPts val="0"/>
              </a:spcBef>
            </a:pPr>
            <a:endParaRPr lang="cs-CZ" sz="1600" dirty="0"/>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6</a:t>
            </a:fld>
            <a:endParaRPr lang="cs-CZ" dirty="0"/>
          </a:p>
        </p:txBody>
      </p:sp>
    </p:spTree>
    <p:extLst>
      <p:ext uri="{BB962C8B-B14F-4D97-AF65-F5344CB8AC3E}">
        <p14:creationId xmlns:p14="http://schemas.microsoft.com/office/powerpoint/2010/main" val="330988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Nadpis 4"/>
          <p:cNvSpPr>
            <a:spLocks noGrp="1"/>
          </p:cNvSpPr>
          <p:nvPr>
            <p:ph type="title"/>
          </p:nvPr>
        </p:nvSpPr>
        <p:spPr>
          <a:xfrm>
            <a:off x="1763688" y="2924944"/>
            <a:ext cx="7272000" cy="1224000"/>
          </a:xfrm>
        </p:spPr>
        <p:txBody>
          <a:bodyPr/>
          <a:lstStyle/>
          <a:p>
            <a:r>
              <a:rPr lang="cs-CZ" dirty="0">
                <a:solidFill>
                  <a:schemeClr val="bg2">
                    <a:lumMod val="10000"/>
                  </a:schemeClr>
                </a:solidFill>
              </a:rPr>
              <a:t>Projektová žádost </a:t>
            </a:r>
            <a:br>
              <a:rPr lang="cs-CZ" dirty="0">
                <a:solidFill>
                  <a:schemeClr val="bg2">
                    <a:lumMod val="10000"/>
                  </a:schemeClr>
                </a:solidFill>
              </a:rPr>
            </a:br>
            <a:r>
              <a:rPr lang="cs-CZ" dirty="0">
                <a:solidFill>
                  <a:schemeClr val="bg2">
                    <a:lumMod val="10000"/>
                  </a:schemeClr>
                </a:solidFill>
              </a:rPr>
              <a:t>clld v IS KP14+ </a:t>
            </a:r>
          </a:p>
        </p:txBody>
      </p:sp>
      <p:sp>
        <p:nvSpPr>
          <p:cNvPr id="4" name="Zástupný symbol pro obsah 2"/>
          <p:cNvSpPr txBox="1">
            <a:spLocks/>
          </p:cNvSpPr>
          <p:nvPr/>
        </p:nvSpPr>
        <p:spPr>
          <a:xfrm>
            <a:off x="683568" y="3861048"/>
            <a:ext cx="7920432" cy="2664296"/>
          </a:xfrm>
          <a:prstGeom prst="rect">
            <a:avLst/>
          </a:prstGeom>
          <a:ln>
            <a:noFill/>
          </a:ln>
        </p:spPr>
        <p:txBody>
          <a:bodyPr/>
          <a:lstStyle>
            <a:lvl1pPr marL="432000" indent="-432000" algn="l" defTabSz="914400" rtl="0" eaLnBrk="1" latinLnBrk="0" hangingPunct="1">
              <a:lnSpc>
                <a:spcPts val="2880"/>
              </a:lnSpc>
              <a:spcBef>
                <a:spcPts val="600"/>
              </a:spcBef>
              <a:spcAft>
                <a:spcPts val="600"/>
              </a:spcAft>
              <a:buClr>
                <a:schemeClr val="accent2"/>
              </a:buClr>
              <a:buSzPct val="100000"/>
              <a:buFont typeface="Wingdings" panose="05000000000000000000" pitchFamily="2" charset="2"/>
              <a:buChar char=""/>
              <a:defRPr sz="2400" b="0" kern="1200">
                <a:solidFill>
                  <a:schemeClr val="tx1"/>
                </a:solidFill>
                <a:latin typeface="+mn-lt"/>
                <a:ea typeface="+mn-ea"/>
                <a:cs typeface="+mn-cs"/>
              </a:defRPr>
            </a:lvl1pPr>
            <a:lvl2pPr marL="666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2pPr>
            <a:lvl3pPr marL="918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3pPr>
            <a:lvl4pPr marL="1170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lang="cs-CZ" sz="2000" kern="1200" dirty="0" smtClean="0">
                <a:solidFill>
                  <a:schemeClr val="tx1"/>
                </a:solidFill>
                <a:latin typeface="+mn-lt"/>
                <a:ea typeface="+mn-ea"/>
                <a:cs typeface="+mn-cs"/>
              </a:defRPr>
            </a:lvl4pPr>
            <a:lvl5pPr marL="1422000" indent="-252000" algn="l" defTabSz="914400" rtl="0" eaLnBrk="1" latinLnBrk="0" hangingPunct="1">
              <a:lnSpc>
                <a:spcPts val="2400"/>
              </a:lnSpc>
              <a:spcBef>
                <a:spcPts val="300"/>
              </a:spcBef>
              <a:spcAft>
                <a:spcPts val="300"/>
              </a:spcAft>
              <a:buClr>
                <a:schemeClr val="accent2"/>
              </a:buClr>
              <a:buSzPct val="80000"/>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cs-CZ" dirty="0"/>
          </a:p>
        </p:txBody>
      </p:sp>
    </p:spTree>
    <p:extLst>
      <p:ext uri="{BB962C8B-B14F-4D97-AF65-F5344CB8AC3E}">
        <p14:creationId xmlns:p14="http://schemas.microsoft.com/office/powerpoint/2010/main" val="4567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Podání projektové žádosti v opz</a:t>
            </a:r>
          </a:p>
        </p:txBody>
      </p:sp>
      <p:sp>
        <p:nvSpPr>
          <p:cNvPr id="3" name="Zástupný symbol pro obsah 2"/>
          <p:cNvSpPr>
            <a:spLocks noGrp="1"/>
          </p:cNvSpPr>
          <p:nvPr>
            <p:ph idx="1"/>
          </p:nvPr>
        </p:nvSpPr>
        <p:spPr>
          <a:xfrm>
            <a:off x="481964" y="1916832"/>
            <a:ext cx="7897525" cy="432048"/>
          </a:xfrm>
          <a:solidFill>
            <a:schemeClr val="accent2">
              <a:lumMod val="20000"/>
              <a:lumOff val="80000"/>
            </a:schemeClr>
          </a:solidFill>
        </p:spPr>
        <p:txBody>
          <a:bodyPr/>
          <a:lstStyle/>
          <a:p>
            <a:pPr marL="0" indent="0">
              <a:buNone/>
            </a:pPr>
            <a:r>
              <a:rPr lang="cs-CZ" b="1" dirty="0">
                <a:solidFill>
                  <a:schemeClr val="bg2">
                    <a:lumMod val="10000"/>
                  </a:schemeClr>
                </a:solidFill>
              </a:rPr>
              <a:t>    Zřízení elektronického podpisu a datové schránky</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8</a:t>
            </a:fld>
            <a:endParaRPr lang="cs-CZ" dirty="0"/>
          </a:p>
        </p:txBody>
      </p:sp>
      <p:sp>
        <p:nvSpPr>
          <p:cNvPr id="5" name="Obdélník 4"/>
          <p:cNvSpPr/>
          <p:nvPr/>
        </p:nvSpPr>
        <p:spPr>
          <a:xfrm>
            <a:off x="890657" y="2708920"/>
            <a:ext cx="7488832" cy="461665"/>
          </a:xfrm>
          <a:prstGeom prst="rect">
            <a:avLst/>
          </a:prstGeom>
          <a:solidFill>
            <a:schemeClr val="accent2">
              <a:lumMod val="40000"/>
              <a:lumOff val="60000"/>
            </a:schemeClr>
          </a:solidFill>
        </p:spPr>
        <p:txBody>
          <a:bodyPr wrap="square">
            <a:spAutoFit/>
          </a:bodyPr>
          <a:lstStyle/>
          <a:p>
            <a:r>
              <a:rPr lang="cs-CZ" sz="2400" b="1" dirty="0"/>
              <a:t> Registrace do systému IS KP14+</a:t>
            </a:r>
          </a:p>
        </p:txBody>
      </p:sp>
      <p:sp>
        <p:nvSpPr>
          <p:cNvPr id="6" name="Obdélník 5"/>
          <p:cNvSpPr/>
          <p:nvPr/>
        </p:nvSpPr>
        <p:spPr>
          <a:xfrm>
            <a:off x="1466380" y="3573016"/>
            <a:ext cx="6912768" cy="461665"/>
          </a:xfrm>
          <a:prstGeom prst="rect">
            <a:avLst/>
          </a:prstGeom>
          <a:solidFill>
            <a:schemeClr val="accent2">
              <a:lumMod val="60000"/>
              <a:lumOff val="40000"/>
            </a:schemeClr>
          </a:solidFill>
        </p:spPr>
        <p:txBody>
          <a:bodyPr wrap="square">
            <a:spAutoFit/>
          </a:bodyPr>
          <a:lstStyle/>
          <a:p>
            <a:r>
              <a:rPr lang="cs-CZ" sz="2400" b="1" dirty="0"/>
              <a:t>Vyplnění žádosti o podporu</a:t>
            </a:r>
          </a:p>
        </p:txBody>
      </p:sp>
      <p:sp>
        <p:nvSpPr>
          <p:cNvPr id="7" name="Obdélník 6"/>
          <p:cNvSpPr/>
          <p:nvPr/>
        </p:nvSpPr>
        <p:spPr>
          <a:xfrm>
            <a:off x="1898428" y="4432837"/>
            <a:ext cx="6480720" cy="461665"/>
          </a:xfrm>
          <a:prstGeom prst="rect">
            <a:avLst/>
          </a:prstGeom>
          <a:solidFill>
            <a:schemeClr val="accent2">
              <a:lumMod val="75000"/>
            </a:schemeClr>
          </a:solidFill>
        </p:spPr>
        <p:txBody>
          <a:bodyPr wrap="square">
            <a:spAutoFit/>
          </a:bodyPr>
          <a:lstStyle/>
          <a:p>
            <a:r>
              <a:rPr lang="cs-CZ" sz="2400" b="1" dirty="0"/>
              <a:t>Finalizace žádosti o podporu</a:t>
            </a:r>
          </a:p>
        </p:txBody>
      </p:sp>
      <p:sp>
        <p:nvSpPr>
          <p:cNvPr id="8" name="Obdélník 7"/>
          <p:cNvSpPr/>
          <p:nvPr/>
        </p:nvSpPr>
        <p:spPr>
          <a:xfrm>
            <a:off x="2355702" y="5302272"/>
            <a:ext cx="6023787" cy="461665"/>
          </a:xfrm>
          <a:prstGeom prst="rect">
            <a:avLst/>
          </a:prstGeom>
          <a:solidFill>
            <a:schemeClr val="accent2">
              <a:lumMod val="50000"/>
            </a:schemeClr>
          </a:solidFill>
          <a:ln>
            <a:solidFill>
              <a:schemeClr val="accent2">
                <a:lumMod val="50000"/>
              </a:schemeClr>
            </a:solidFill>
          </a:ln>
        </p:spPr>
        <p:txBody>
          <a:bodyPr wrap="square">
            <a:spAutoFit/>
          </a:bodyPr>
          <a:lstStyle/>
          <a:p>
            <a:r>
              <a:rPr lang="cs-CZ" sz="2400" b="1" dirty="0">
                <a:solidFill>
                  <a:schemeClr val="bg1"/>
                </a:solidFill>
              </a:rPr>
              <a:t>Podepsání a odeslání žádosti o podporu</a:t>
            </a:r>
          </a:p>
        </p:txBody>
      </p:sp>
      <p:cxnSp>
        <p:nvCxnSpPr>
          <p:cNvPr id="10" name="Přímá spojnice se šipkou 9"/>
          <p:cNvCxnSpPr/>
          <p:nvPr/>
        </p:nvCxnSpPr>
        <p:spPr>
          <a:xfrm>
            <a:off x="8676456" y="1988840"/>
            <a:ext cx="0" cy="3327176"/>
          </a:xfrm>
          <a:prstGeom prst="straightConnector1">
            <a:avLst/>
          </a:prstGeom>
          <a:ln w="38100" cap="rn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2875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solidFill>
                  <a:schemeClr val="bg2">
                    <a:lumMod val="10000"/>
                  </a:schemeClr>
                </a:solidFill>
              </a:rPr>
              <a:t>Podání projektové žádosti v opz</a:t>
            </a:r>
          </a:p>
        </p:txBody>
      </p:sp>
      <p:sp>
        <p:nvSpPr>
          <p:cNvPr id="3" name="Zástupný symbol pro obsah 2"/>
          <p:cNvSpPr>
            <a:spLocks noGrp="1"/>
          </p:cNvSpPr>
          <p:nvPr>
            <p:ph idx="1"/>
          </p:nvPr>
        </p:nvSpPr>
        <p:spPr>
          <a:xfrm>
            <a:off x="341991" y="980728"/>
            <a:ext cx="8352928" cy="5184576"/>
          </a:xfrm>
          <a:ln>
            <a:noFill/>
          </a:ln>
        </p:spPr>
        <p:txBody>
          <a:bodyPr/>
          <a:lstStyle/>
          <a:p>
            <a:pPr marL="0" indent="0">
              <a:buNone/>
            </a:pPr>
            <a:r>
              <a:rPr lang="cs-CZ" sz="1600" b="1" u="sng" dirty="0">
                <a:solidFill>
                  <a:schemeClr val="bg2">
                    <a:lumMod val="10000"/>
                  </a:schemeClr>
                </a:solidFill>
              </a:rPr>
              <a:t>PORTÁL IS KP14+</a:t>
            </a:r>
          </a:p>
          <a:p>
            <a:pPr>
              <a:lnSpc>
                <a:spcPct val="100000"/>
              </a:lnSpc>
              <a:spcBef>
                <a:spcPts val="0"/>
              </a:spcBef>
              <a:spcAft>
                <a:spcPts val="0"/>
              </a:spcAft>
            </a:pPr>
            <a:r>
              <a:rPr lang="cs-CZ" sz="1400" b="1" dirty="0">
                <a:solidFill>
                  <a:schemeClr val="bg2">
                    <a:lumMod val="10000"/>
                  </a:schemeClr>
                </a:solidFill>
              </a:rPr>
              <a:t>Produkční </a:t>
            </a:r>
            <a:r>
              <a:rPr lang="cs-CZ" sz="1400" dirty="0">
                <a:solidFill>
                  <a:schemeClr val="bg2">
                    <a:lumMod val="10000"/>
                  </a:schemeClr>
                </a:solidFill>
              </a:rPr>
              <a:t>(ostré) </a:t>
            </a:r>
            <a:r>
              <a:rPr lang="cs-CZ" sz="1400" b="1" dirty="0">
                <a:solidFill>
                  <a:schemeClr val="bg2">
                    <a:lumMod val="10000"/>
                  </a:schemeClr>
                </a:solidFill>
              </a:rPr>
              <a:t>prostředí </a:t>
            </a:r>
            <a:r>
              <a:rPr lang="cs-CZ" sz="1400" dirty="0">
                <a:solidFill>
                  <a:schemeClr val="bg2">
                    <a:lumMod val="10000"/>
                  </a:schemeClr>
                </a:solidFill>
              </a:rPr>
              <a:t>(slouží pro realizaci OP, zadávají se pouze ostrá data)</a:t>
            </a:r>
          </a:p>
          <a:p>
            <a:pPr lvl="1">
              <a:spcBef>
                <a:spcPts val="0"/>
              </a:spcBef>
              <a:spcAft>
                <a:spcPts val="0"/>
              </a:spcAft>
            </a:pPr>
            <a:r>
              <a:rPr lang="cs-CZ" sz="1400" b="1" u="sng" dirty="0">
                <a:solidFill>
                  <a:schemeClr val="tx1">
                    <a:lumMod val="60000"/>
                    <a:lumOff val="40000"/>
                  </a:schemeClr>
                </a:solidFill>
                <a:hlinkClick r:id="rId3"/>
              </a:rPr>
              <a:t>https://mseu.mssf.cz</a:t>
            </a:r>
            <a:r>
              <a:rPr lang="cs-CZ" sz="1400" b="1" u="sng" dirty="0">
                <a:solidFill>
                  <a:schemeClr val="tx1">
                    <a:lumMod val="60000"/>
                    <a:lumOff val="40000"/>
                  </a:schemeClr>
                </a:solidFill>
              </a:rPr>
              <a:t>  </a:t>
            </a:r>
            <a:endParaRPr lang="cs-CZ" sz="1400" b="1" u="sng" dirty="0"/>
          </a:p>
          <a:p>
            <a:pPr>
              <a:spcBef>
                <a:spcPts val="0"/>
              </a:spcBef>
              <a:spcAft>
                <a:spcPts val="0"/>
              </a:spcAft>
            </a:pPr>
            <a:r>
              <a:rPr lang="cs-CZ" sz="1400" b="1" dirty="0">
                <a:solidFill>
                  <a:schemeClr val="bg2">
                    <a:lumMod val="10000"/>
                  </a:schemeClr>
                </a:solidFill>
              </a:rPr>
              <a:t>Technická podpora IS KP14+ </a:t>
            </a:r>
            <a:r>
              <a:rPr lang="cs-CZ" sz="1400" dirty="0">
                <a:solidFill>
                  <a:schemeClr val="bg2">
                    <a:lumMod val="10000"/>
                  </a:schemeClr>
                </a:solidFill>
              </a:rPr>
              <a:t>v rámci OPZ </a:t>
            </a:r>
          </a:p>
          <a:p>
            <a:pPr lvl="1">
              <a:spcBef>
                <a:spcPts val="0"/>
              </a:spcBef>
              <a:spcAft>
                <a:spcPts val="600"/>
              </a:spcAft>
            </a:pPr>
            <a:r>
              <a:rPr lang="cs-CZ" sz="1400" b="1" u="sng" dirty="0">
                <a:hlinkClick r:id="rId4"/>
              </a:rPr>
              <a:t>iskp@mpsv.cz</a:t>
            </a:r>
            <a:endParaRPr lang="cs-CZ" sz="1400" b="1" u="sng" dirty="0"/>
          </a:p>
          <a:p>
            <a:pPr lvl="1">
              <a:lnSpc>
                <a:spcPct val="100000"/>
              </a:lnSpc>
              <a:spcBef>
                <a:spcPts val="0"/>
              </a:spcBef>
              <a:spcAft>
                <a:spcPts val="600"/>
              </a:spcAft>
            </a:pPr>
            <a:r>
              <a:rPr lang="cs-CZ" sz="1400" b="1" u="sng" dirty="0">
                <a:solidFill>
                  <a:schemeClr val="bg2">
                    <a:lumMod val="10000"/>
                  </a:schemeClr>
                </a:solidFill>
              </a:rPr>
              <a:t>Provozní doba:</a:t>
            </a:r>
            <a:r>
              <a:rPr lang="cs-CZ" sz="1400" b="1" dirty="0">
                <a:solidFill>
                  <a:schemeClr val="bg2">
                    <a:lumMod val="10000"/>
                  </a:schemeClr>
                </a:solidFill>
              </a:rPr>
              <a:t> </a:t>
            </a:r>
            <a:r>
              <a:rPr lang="cs-CZ" sz="1200" dirty="0">
                <a:solidFill>
                  <a:schemeClr val="bg2">
                    <a:lumMod val="10000"/>
                  </a:schemeClr>
                </a:solidFill>
              </a:rPr>
              <a:t>v pracovních dnech od 8:00 do 16:00 hod.</a:t>
            </a:r>
            <a:r>
              <a:rPr lang="cs-CZ" sz="1200" b="1" dirty="0">
                <a:solidFill>
                  <a:schemeClr val="bg2">
                    <a:lumMod val="10000"/>
                  </a:schemeClr>
                </a:solidFill>
              </a:rPr>
              <a:t> </a:t>
            </a:r>
            <a:r>
              <a:rPr lang="cs-CZ" sz="1200" dirty="0">
                <a:solidFill>
                  <a:schemeClr val="bg2">
                    <a:lumMod val="10000"/>
                  </a:schemeClr>
                </a:solidFill>
              </a:rPr>
              <a:t>Dotazy zaslané mimo provozní dobu budou řešeny nejpozději následující pracovní den.</a:t>
            </a:r>
          </a:p>
          <a:p>
            <a:pPr lvl="1">
              <a:lnSpc>
                <a:spcPct val="100000"/>
              </a:lnSpc>
              <a:spcBef>
                <a:spcPts val="0"/>
              </a:spcBef>
              <a:spcAft>
                <a:spcPts val="600"/>
              </a:spcAft>
            </a:pPr>
            <a:endParaRPr lang="cs-CZ" sz="1200" b="1" u="sng" dirty="0">
              <a:solidFill>
                <a:schemeClr val="bg2">
                  <a:lumMod val="10000"/>
                </a:schemeClr>
              </a:solidFill>
            </a:endParaRPr>
          </a:p>
          <a:p>
            <a:pPr marL="0" indent="0">
              <a:lnSpc>
                <a:spcPct val="100000"/>
              </a:lnSpc>
              <a:spcBef>
                <a:spcPts val="0"/>
              </a:spcBef>
              <a:buNone/>
            </a:pPr>
            <a:r>
              <a:rPr lang="cs-CZ" sz="1600" b="1" u="sng" cap="all" dirty="0">
                <a:solidFill>
                  <a:schemeClr val="bg2">
                    <a:lumMod val="10000"/>
                  </a:schemeClr>
                </a:solidFill>
              </a:rPr>
              <a:t>Edukační video</a:t>
            </a:r>
          </a:p>
          <a:p>
            <a:pPr lvl="1">
              <a:spcBef>
                <a:spcPts val="0"/>
              </a:spcBef>
              <a:spcAft>
                <a:spcPts val="600"/>
              </a:spcAft>
            </a:pPr>
            <a:r>
              <a:rPr lang="cs-CZ" sz="1400" b="1" u="sng" dirty="0">
                <a:solidFill>
                  <a:schemeClr val="tx1">
                    <a:lumMod val="60000"/>
                    <a:lumOff val="40000"/>
                  </a:schemeClr>
                </a:solidFill>
                <a:hlinkClick r:id="rId5"/>
              </a:rPr>
              <a:t>http://www.strukturalni-fondy.cz/cs/Jak-na-projekt/Elektronicka-zadost/Edukacni-videa</a:t>
            </a:r>
            <a:r>
              <a:rPr lang="cs-CZ" sz="1400" b="1" u="sng" dirty="0">
                <a:solidFill>
                  <a:schemeClr val="tx1">
                    <a:lumMod val="60000"/>
                    <a:lumOff val="40000"/>
                  </a:schemeClr>
                </a:solidFill>
              </a:rPr>
              <a:t> </a:t>
            </a:r>
            <a:endParaRPr lang="cs-CZ" sz="1600" b="1" u="sng" dirty="0"/>
          </a:p>
          <a:p>
            <a:pPr marL="0" lvl="1" indent="0">
              <a:lnSpc>
                <a:spcPct val="100000"/>
              </a:lnSpc>
              <a:spcBef>
                <a:spcPts val="0"/>
              </a:spcBef>
              <a:spcAft>
                <a:spcPts val="600"/>
              </a:spcAft>
              <a:buSzPct val="100000"/>
              <a:buNone/>
            </a:pPr>
            <a:r>
              <a:rPr lang="cs-CZ" sz="1600" b="1" u="sng" dirty="0">
                <a:solidFill>
                  <a:schemeClr val="bg2">
                    <a:lumMod val="10000"/>
                  </a:schemeClr>
                </a:solidFill>
              </a:rPr>
              <a:t>PŘÍRUČKY OPZ</a:t>
            </a:r>
            <a:endParaRPr lang="cs-CZ" sz="1400" b="1" u="sng" dirty="0">
              <a:solidFill>
                <a:schemeClr val="bg2">
                  <a:lumMod val="10000"/>
                </a:schemeClr>
              </a:solidFill>
            </a:endParaRPr>
          </a:p>
          <a:p>
            <a:pPr lvl="1">
              <a:spcBef>
                <a:spcPts val="0"/>
              </a:spcBef>
              <a:spcAft>
                <a:spcPts val="600"/>
              </a:spcAft>
            </a:pPr>
            <a:r>
              <a:rPr lang="cs-CZ" sz="1400" b="1" u="sng" dirty="0">
                <a:solidFill>
                  <a:schemeClr val="tx1">
                    <a:lumMod val="60000"/>
                    <a:lumOff val="40000"/>
                  </a:schemeClr>
                </a:solidFill>
                <a:hlinkClick r:id="rId6"/>
              </a:rPr>
              <a:t>http://www.esfcr.cz/dokumenty-opz</a:t>
            </a:r>
            <a:r>
              <a:rPr lang="cs-CZ" sz="1400" b="1" dirty="0"/>
              <a:t> </a:t>
            </a:r>
          </a:p>
          <a:p>
            <a:pPr lvl="1">
              <a:spcBef>
                <a:spcPts val="0"/>
              </a:spcBef>
              <a:spcAft>
                <a:spcPts val="600"/>
              </a:spcAft>
            </a:pPr>
            <a:r>
              <a:rPr lang="cs-CZ" sz="1400" b="1" dirty="0">
                <a:solidFill>
                  <a:srgbClr val="FF0000"/>
                </a:solidFill>
              </a:rPr>
              <a:t>Pokyny k vyplnění žádosti o podporu v IS KP14+ </a:t>
            </a:r>
            <a:r>
              <a:rPr lang="cs-CZ" sz="1400" dirty="0">
                <a:solidFill>
                  <a:srgbClr val="FF0000"/>
                </a:solidFill>
              </a:rPr>
              <a:t>(v aktuálním vydání)</a:t>
            </a:r>
            <a:endParaRPr lang="cs-CZ" sz="1400" dirty="0"/>
          </a:p>
          <a:p>
            <a:pPr marL="414000" lvl="1" indent="0">
              <a:lnSpc>
                <a:spcPct val="100000"/>
              </a:lnSpc>
              <a:spcBef>
                <a:spcPts val="0"/>
              </a:spcBef>
              <a:spcAft>
                <a:spcPts val="600"/>
              </a:spcAft>
              <a:buNone/>
            </a:pPr>
            <a:endParaRPr lang="cs-CZ" sz="1200" b="1" dirty="0"/>
          </a:p>
          <a:p>
            <a:pPr marL="0" indent="0">
              <a:buNone/>
            </a:pPr>
            <a:r>
              <a:rPr lang="cs-CZ" dirty="0"/>
              <a:t> </a:t>
            </a:r>
          </a:p>
        </p:txBody>
      </p:sp>
      <p:sp>
        <p:nvSpPr>
          <p:cNvPr id="4" name="Zástupný symbol pro číslo snímku 3"/>
          <p:cNvSpPr>
            <a:spLocks noGrp="1"/>
          </p:cNvSpPr>
          <p:nvPr>
            <p:ph type="sldNum" sz="quarter" idx="12"/>
          </p:nvPr>
        </p:nvSpPr>
        <p:spPr/>
        <p:txBody>
          <a:bodyPr/>
          <a:lstStyle/>
          <a:p>
            <a:fld id="{479BF083-4774-43B1-9AB0-5CC1AC5DD8EE}" type="slidenum">
              <a:rPr lang="cs-CZ" smtClean="0"/>
              <a:pPr/>
              <a:t>9</a:t>
            </a:fld>
            <a:endParaRPr lang="cs-CZ" dirty="0"/>
          </a:p>
        </p:txBody>
      </p:sp>
    </p:spTree>
    <p:extLst>
      <p:ext uri="{BB962C8B-B14F-4D97-AF65-F5344CB8AC3E}">
        <p14:creationId xmlns:p14="http://schemas.microsoft.com/office/powerpoint/2010/main" val="589345778"/>
      </p:ext>
    </p:extLst>
  </p:cSld>
  <p:clrMapOvr>
    <a:masterClrMapping/>
  </p:clrMapOvr>
</p:sld>
</file>

<file path=ppt/theme/theme1.xml><?xml version="1.0" encoding="utf-8"?>
<a:theme xmlns:a="http://schemas.openxmlformats.org/drawingml/2006/main" name="prezentace">
  <a:themeElements>
    <a:clrScheme name="Vlastní 2">
      <a:dk1>
        <a:srgbClr val="003B77"/>
      </a:dk1>
      <a:lt1>
        <a:sysClr val="window" lastClr="FFFFFF"/>
      </a:lt1>
      <a:dk2>
        <a:srgbClr val="003B77"/>
      </a:dk2>
      <a:lt2>
        <a:srgbClr val="DDE9EC"/>
      </a:lt2>
      <a:accent1>
        <a:srgbClr val="003B77"/>
      </a:accent1>
      <a:accent2>
        <a:srgbClr val="FF9933"/>
      </a:accent2>
      <a:accent3>
        <a:srgbClr val="FFFF00"/>
      </a:accent3>
      <a:accent4>
        <a:srgbClr val="FADA7A"/>
      </a:accent4>
      <a:accent5>
        <a:srgbClr val="B88472"/>
      </a:accent5>
      <a:accent6>
        <a:srgbClr val="8E736A"/>
      </a:accent6>
      <a:hlink>
        <a:srgbClr val="B292CA"/>
      </a:hlink>
      <a:folHlink>
        <a:srgbClr val="6B5680"/>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prezentace</Template>
  <TotalTime>4304</TotalTime>
  <Words>7352</Words>
  <Application>Microsoft Office PowerPoint</Application>
  <PresentationFormat>Předvádění na obrazovce (4:3)</PresentationFormat>
  <Paragraphs>756</Paragraphs>
  <Slides>56</Slides>
  <Notes>41</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56</vt:i4>
      </vt:variant>
    </vt:vector>
  </HeadingPairs>
  <TitlesOfParts>
    <vt:vector size="62" baseType="lpstr">
      <vt:lpstr>Arial</vt:lpstr>
      <vt:lpstr>Calibri</vt:lpstr>
      <vt:lpstr>Times New Roman</vt:lpstr>
      <vt:lpstr>Wingdings</vt:lpstr>
      <vt:lpstr>Wingdings 3</vt:lpstr>
      <vt:lpstr>prezentace</vt:lpstr>
      <vt:lpstr>Projektová žádost </vt:lpstr>
      <vt:lpstr>Příprava žádosti o podporu</vt:lpstr>
      <vt:lpstr>Příprava žádosti o podporu</vt:lpstr>
      <vt:lpstr>Příprava žádosti o podporu</vt:lpstr>
      <vt:lpstr>Příprava žádosti o podporu</vt:lpstr>
      <vt:lpstr>Příprava žádosti o podporu</vt:lpstr>
      <vt:lpstr>Projektová žádost  clld v IS KP14+ </vt:lpstr>
      <vt:lpstr>Podání projektové žádosti v opz</vt:lpstr>
      <vt:lpstr>Podání projektové žádosti v opz</vt:lpstr>
      <vt:lpstr>Titulní obrazovka Is kp14+</vt:lpstr>
      <vt:lpstr>Základní menu</vt:lpstr>
      <vt:lpstr>Vytvoření nové žádosti</vt:lpstr>
      <vt:lpstr>Vytvoření nové žádosti</vt:lpstr>
      <vt:lpstr>Pravidla pro vyplňování žádosti</vt:lpstr>
      <vt:lpstr>Příklady vyplňovaných záložek – IDENTIFIKACE OPERACE</vt:lpstr>
      <vt:lpstr>projekt</vt:lpstr>
      <vt:lpstr>specifické cíle</vt:lpstr>
      <vt:lpstr>Popis projektu</vt:lpstr>
      <vt:lpstr>Popis projektu</vt:lpstr>
      <vt:lpstr>Popis projektu</vt:lpstr>
      <vt:lpstr>Popis projektu</vt:lpstr>
      <vt:lpstr>Popis projektu</vt:lpstr>
      <vt:lpstr>Popis projektu</vt:lpstr>
      <vt:lpstr>Indikátory</vt:lpstr>
      <vt:lpstr>Horizontální principy</vt:lpstr>
      <vt:lpstr>Klíčové aktivity</vt:lpstr>
      <vt:lpstr>Klíčové aktivity</vt:lpstr>
      <vt:lpstr>Cílová skupina</vt:lpstr>
      <vt:lpstr>Cílová skupina</vt:lpstr>
      <vt:lpstr>Umístění</vt:lpstr>
      <vt:lpstr>uMÍSTĚNÍ</vt:lpstr>
      <vt:lpstr>Subjekty projektu</vt:lpstr>
      <vt:lpstr>Subjekty projektu</vt:lpstr>
      <vt:lpstr>osoby subjektu</vt:lpstr>
      <vt:lpstr>ÚČTY SUBJEKTU, ÚČETNÍ OBDOBÍ, KATEGORIE INTERVENCÍ </vt:lpstr>
      <vt:lpstr>Rozpočet jednotkový </vt:lpstr>
      <vt:lpstr>Rozpočet jednotkový </vt:lpstr>
      <vt:lpstr>Přehled zdrojů financování</vt:lpstr>
      <vt:lpstr>Finanční plán</vt:lpstr>
      <vt:lpstr>VEŘEJNÉ ZAKÁZKY</vt:lpstr>
      <vt:lpstr>Veřejné zakázky</vt:lpstr>
      <vt:lpstr>čestné prohlášení</vt:lpstr>
      <vt:lpstr>dokumenty</vt:lpstr>
      <vt:lpstr>dokumenty</vt:lpstr>
      <vt:lpstr>Operace se žádostí</vt:lpstr>
      <vt:lpstr>Přístup k projektu </vt:lpstr>
      <vt:lpstr>Přístup k projektu </vt:lpstr>
      <vt:lpstr>Přístup k projektu  </vt:lpstr>
      <vt:lpstr>Plné moci</vt:lpstr>
      <vt:lpstr>Kontrola</vt:lpstr>
      <vt:lpstr>Finalizace</vt:lpstr>
      <vt:lpstr>podpis a podání žádosti</vt:lpstr>
      <vt:lpstr>podpis žádosti </vt:lpstr>
      <vt:lpstr>podpis žádosti </vt:lpstr>
      <vt:lpstr>Stav žádosti </vt:lpstr>
      <vt:lpstr>děkuji za pozornost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ROZLOŽENÍ SNÍMKŮ A TISK PREZENTACÍ</dc:title>
  <dc:creator>Murlová Kateřina Mgr. (MPSV)</dc:creator>
  <cp:lastModifiedBy>Tomáš Řeha</cp:lastModifiedBy>
  <cp:revision>440</cp:revision>
  <cp:lastPrinted>2017-02-10T16:02:53Z</cp:lastPrinted>
  <dcterms:created xsi:type="dcterms:W3CDTF">2015-02-20T08:23:15Z</dcterms:created>
  <dcterms:modified xsi:type="dcterms:W3CDTF">2018-03-14T18:02:47Z</dcterms:modified>
</cp:coreProperties>
</file>