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23"/>
  </p:notesMasterIdLst>
  <p:handoutMasterIdLst>
    <p:handoutMasterId r:id="rId24"/>
  </p:handoutMasterIdLst>
  <p:sldIdLst>
    <p:sldId id="462" r:id="rId2"/>
    <p:sldId id="366" r:id="rId3"/>
    <p:sldId id="534" r:id="rId4"/>
    <p:sldId id="535" r:id="rId5"/>
    <p:sldId id="367" r:id="rId6"/>
    <p:sldId id="368" r:id="rId7"/>
    <p:sldId id="369" r:id="rId8"/>
    <p:sldId id="370" r:id="rId9"/>
    <p:sldId id="371" r:id="rId10"/>
    <p:sldId id="372" r:id="rId11"/>
    <p:sldId id="536" r:id="rId12"/>
    <p:sldId id="374" r:id="rId13"/>
    <p:sldId id="375" r:id="rId14"/>
    <p:sldId id="537" r:id="rId15"/>
    <p:sldId id="379" r:id="rId16"/>
    <p:sldId id="380" r:id="rId17"/>
    <p:sldId id="538" r:id="rId18"/>
    <p:sldId id="381" r:id="rId19"/>
    <p:sldId id="533" r:id="rId20"/>
    <p:sldId id="539" r:id="rId21"/>
    <p:sldId id="532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BFF"/>
    <a:srgbClr val="007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78588" autoAdjust="0"/>
  </p:normalViewPr>
  <p:slideViewPr>
    <p:cSldViewPr showGuides="1">
      <p:cViewPr varScale="1">
        <p:scale>
          <a:sx n="90" d="100"/>
          <a:sy n="90" d="100"/>
        </p:scale>
        <p:origin x="1728" y="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838C8-DDE3-416C-8D96-B17DB27981F3}" type="datetimeFigureOut">
              <a:rPr lang="cs-CZ" smtClean="0"/>
              <a:pPr/>
              <a:t>14.03.2018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40A2-CA55-434D-AC0F-0AE141699B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2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14.03.2018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75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797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797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7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Obecná část pravidel – kapitola 12</a:t>
            </a:r>
            <a:r>
              <a:rPr lang="cs-CZ" baseline="0" dirty="0"/>
              <a:t> Příprava a vydání právního aktu o poskytnutí podpory</a:t>
            </a:r>
          </a:p>
          <a:p>
            <a:endParaRPr lang="cs-CZ" baseline="0" dirty="0"/>
          </a:p>
          <a:p>
            <a:r>
              <a:rPr lang="cs-CZ" baseline="0" dirty="0"/>
              <a:t>- Datum zahájení realizace projektu nesmí předcházet datu vyhlášení výzvy (ve výzvě ŘO upřesněno, že  jde o výzvu MAS)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V případě, že má být podpora poskytnutí v režimu blokové výjimky – zahájení realizace musí následovat po termínu předložení žádosti o podporu v ISKP 14+.</a:t>
            </a:r>
          </a:p>
          <a:p>
            <a:pPr marL="0" indent="0">
              <a:buFontTx/>
              <a:buNone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64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75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926C-A75F-451F-BF1A-A50252FF36C3}" type="datetimeFigureOut">
              <a:rPr lang="cs-CZ"/>
              <a:pPr>
                <a:defRPr/>
              </a:pPr>
              <a:t>14.03.2018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C8E2B-90E5-49AA-BD61-10BC7CA3BE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beskydi.cz/" TargetMode="External"/><Relationship Id="rId2" Type="http://schemas.openxmlformats.org/officeDocument/2006/relationships/hyperlink" Target="mailto:novakova@pobeskydi.cz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ISPV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fcr.cz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136904" cy="64807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Způsobilé výdaje projektu a související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pic>
        <p:nvPicPr>
          <p:cNvPr id="2" name="Picture 2" descr="D:\Dokumenty - Nováková\CLLD_animace_další\Grafický styl projektu CLLD\logo_EU_4_radky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197" y="5417789"/>
            <a:ext cx="6203163" cy="10355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202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31897"/>
            <a:ext cx="8424000" cy="1080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200" dirty="0"/>
          </a:p>
          <a:p>
            <a:pPr marL="0" indent="0">
              <a:buNone/>
              <a:defRPr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3.  Nákup zařízení a vybavení a spotřebního materiálu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(kap. 6.4.3 specifická část pravidel)</a:t>
            </a:r>
            <a:endParaRPr lang="cs-CZ" sz="200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Investiční a neinvestiční výdaje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Zařízení a vybavení pro členy realizačního týmu (RT)</a:t>
            </a: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, kteří přímo pracují s CS nebo zajišťují výstup k přímému využití CS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Nákup vybavení pro RT</a:t>
            </a: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, např.  nákup výpočetní techniky - pro pracovníky RT lze pořídit pouze takový počet  kusů zařízení a vybavení, který odpovídá výši úvazku členů RT = 1 ks na 1 úvazek; pokud je úvazek nižší, lze uplatnit pouze část pořizovací ceny, vztahující se k danému úvazku (0,5 úvazek = 0,5 ceny výpočetní techniky), úvazky jednotlivých členů RT je možné sčítat</a:t>
            </a: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Nově zařazen do této skupiny výdajů i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nábytek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Pokud jakýkoliv nákup zařízení a vybavení patří na základě vymezení nepřímých nákladů (dle kapitoly 6.4.16) mezi nepřímé náklady, nelze tyto výdaje řadit mezi přímé způsobilé náklady</a:t>
            </a:r>
            <a:endParaRPr lang="cs-CZ" sz="180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867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200" dirty="0"/>
          </a:p>
          <a:p>
            <a:pPr marL="0" indent="0">
              <a:buNone/>
              <a:defRPr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4.  Nájem a leasing zařízení a vybavení, budov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(kap. 6.4.4 specifická část pravidel)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Specifická část pravidel stanovuje předpoklady pro uznání způsobilosti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 5. Odpisy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(kap. 6.4.5 specifická část pravidel)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Majetek používaných pro účely projektu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Způsobilý výdaje po dobu trvání projektu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Daňové odpisy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Nepřímé náklady</a:t>
            </a:r>
          </a:p>
          <a:p>
            <a:pPr>
              <a:lnSpc>
                <a:spcPct val="80000"/>
              </a:lnSpc>
              <a:defRPr/>
            </a:pPr>
            <a:endParaRPr lang="cs-CZ" alt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 6. Drobné stavební úpravy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(kap. 6.4.6 specifická část pravidel)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Cena všech dokončených stavebních úprav v jednom zdaňovacím období nepřesáhne v úhrnu 40.000 Kč na každou účetní položku majetku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32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7.  Nákup služeb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(kap. 6.4.7 specifická část pravidel)</a:t>
            </a:r>
            <a:endParaRPr lang="cs-CZ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Dodání služby musí být nezbytné k realizaci projektu a musí vytvářet novou hodnotu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zpracování analýz, průzkumů, studií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lektorské služby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školení a kurzy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vytvoření nových publikací, školicích materiálů nebo manuálů, CD/DVD…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pronájem prostor pro práci s cílovou skupinou (např. pronájem učebny)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Nelze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Výdaje na nákup lektorských/školení/kurzů, na které má příjemce či partner platnou akreditaci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buNone/>
              <a:defRPr/>
            </a:pPr>
            <a:endParaRPr lang="cs-CZ" sz="16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95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8. Přímá podpora cílové skupiny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(kap. 6.4.8 specifická část pravidel)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Mzdové příspěvky 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Výdaje v souvislosti s umístěním osoby z cílové skupiny projektu na trh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Mzdové náklady za dobu účasti zaměstnance na dalším vzdělávání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až do výše 100 % skutečně vzniklých mzdových nákladů, platí ovšem max. limit  ve výši trojnásobku minimální mzdy (více viz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specifická část pravidel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cestovné, ubytování a stravné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účastníků projektu, tj. cílové skupiny (více viz specifická část pravidel)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příspěvek na péči o dítě a další závislé osoby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– poskytuje se po dobu trvání školení nebo při nástupu dosud nezaměstnané osoby do nového zaměstnání (po dobu max. 6 </a:t>
            </a:r>
            <a:r>
              <a:rPr lang="cs-CZ" sz="1800" dirty="0" err="1">
                <a:solidFill>
                  <a:schemeClr val="bg2">
                    <a:lumMod val="10000"/>
                  </a:schemeClr>
                </a:solidFill>
              </a:rPr>
              <a:t>měs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.)</a:t>
            </a:r>
            <a:endParaRPr 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endParaRPr lang="cs-CZ" altLang="cs-CZ" sz="1200" dirty="0"/>
          </a:p>
          <a:p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8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31898"/>
            <a:ext cx="8424000" cy="1080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8. Přímá podpora cílové skupiny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(kap. 6.4.8 specifická část pravidel)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Příspěvek na zapracování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(dle zákona č. 435/2004 Sb., zákon o zaměstnanosti) – poskytuje se po dobu max. 3 měsíců, nejvýše do poloviny minimální mzdy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jiné nezbytné náklady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pro CS pro realizování jejich aktivit (prohlídka zdravotní způsobilosti pro výkon práce, výpis z rejstříku trestů)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DALŠÍ ZPŮSOBILÉ VÝDAJE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Plátce × neplátce DPH =&gt;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způsobilost DPH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Finanční výdaje, správní a jiné poplatky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: nevyhnutelnost a přímá vazba na projekt; úroky z dlužných částek, pokuty a penále – vždy nezpůsobilý výdaj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Věcné plnění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– poskytnutí neplacené dobrovolné činnosti, způsobilé pouze do výše spolufinancování projektu příjemcem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200" dirty="0"/>
          </a:p>
          <a:p>
            <a:endParaRPr lang="cs-CZ" altLang="cs-CZ" sz="1200" dirty="0"/>
          </a:p>
          <a:p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637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</a:t>
            </a:r>
            <a:br>
              <a:rPr lang="cs-CZ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2">
                    <a:lumMod val="10000"/>
                  </a:schemeClr>
                </a:solidFill>
              </a:rPr>
              <a:t>nepřímé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5632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Max. 25% přímých způsobilých nákladů projektu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administrativa, řízení projektu (včetně finančního), účetnictví, personalistika komunikační a informační opatření, </a:t>
            </a:r>
            <a:r>
              <a:rPr lang="cs-CZ" sz="1800" u="sng" dirty="0">
                <a:solidFill>
                  <a:schemeClr val="bg2">
                    <a:lumMod val="10000"/>
                  </a:schemeClr>
                </a:solidFill>
              </a:rPr>
              <a:t>občerstvení a stravování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a podpůrné procesy pro provoz projektu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u="sng" dirty="0">
                <a:solidFill>
                  <a:schemeClr val="bg2">
                    <a:lumMod val="10000"/>
                  </a:schemeClr>
                </a:solidFill>
              </a:rPr>
              <a:t>cestovní náhrady spojené s pracovními cestami RT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spotřební materiál, zařízení a vybavení (nákup papíru, nosičů dat, psací potřeby apod. + další spotřební a kancelářský materiál/pomůcky určené pro administraci projektu)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u="sng" dirty="0">
                <a:solidFill>
                  <a:schemeClr val="bg2">
                    <a:lumMod val="10000"/>
                  </a:schemeClr>
                </a:solidFill>
              </a:rPr>
              <a:t>prostory pro realizaci projektu (odpisy, vodné, stočné, energie…)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Nájem za prostory využívané k administraci projektu tj. nikoli k práci s 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ostatní provozní výdaje (internet, poštovné, telefon…)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017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</a:t>
            </a:r>
            <a:br>
              <a:rPr lang="cs-CZ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2800" dirty="0">
                <a:solidFill>
                  <a:schemeClr val="bg2">
                    <a:lumMod val="10000"/>
                  </a:schemeClr>
                </a:solidFill>
              </a:rPr>
              <a:t>Nezpůsobilé výdaje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2565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Vždy nezpůsobilé jsou: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Úroky z dlužných částek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Pokuty a penále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Pro danou výzvu infrastruktura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DPH, kromě případů, kdy je podle vnitrostátních právních předpisů neodpočitatelná</a:t>
            </a:r>
          </a:p>
          <a:p>
            <a:pPr marL="41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889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Přímé a nepřímé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2565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Viz kap. 6.5 specifické části pravidel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28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PŘÍJMY PROJEKTU</a:t>
            </a:r>
            <a:endParaRPr lang="cs-CZ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51845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Příjmem projektu se rozumí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příjmy vygenerované projektem v době realizace projektu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Mezi příjmy projektu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patří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např. příjmy za poskytované služby (konferenční poplatky, poplatky za školení apod.), příjmy za prodej výrobků, které vznikly v rámci projektu (tj. výrobků, na jejichž vznik byly vynaloženy výdaje projektu); pronájem prostor, zařízení, softwaru atd. financovaných v rámci projektu atd.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Příjmem projektu nikdy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nejsou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úroky z bankovního účtu, obdržené platby                      ze smluvních pokut, peněžní jistota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Do žádosti o podporu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se uvádí pouze „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předpokládané čisté příjmy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“ do řádku „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Jiné peněžní příjmy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“ (v případě vyrovnávací platby vypočtené na listu ISKP přílohy 11A) –</a:t>
            </a:r>
            <a:r>
              <a:rPr lang="cs-CZ" sz="1800" dirty="0"/>
              <a:t> </a:t>
            </a:r>
            <a:r>
              <a:rPr lang="cs-CZ" sz="1800" b="1" dirty="0">
                <a:solidFill>
                  <a:srgbClr val="FF0000"/>
                </a:solidFill>
              </a:rPr>
              <a:t>o tyto příjmy bude vždy snížena poskytnutá podpora ŘO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Čistým příjmem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se nevykazují v režimu veřejné podpory či podpory de </a:t>
            </a:r>
            <a:r>
              <a:rPr lang="cs-CZ" sz="1800" dirty="0" err="1">
                <a:solidFill>
                  <a:schemeClr val="bg2">
                    <a:lumMod val="10000"/>
                  </a:schemeClr>
                </a:solidFill>
              </a:rPr>
              <a:t>minimis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Nepředpokládané i předpokládané čisté příjmy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se budou reportovat průběžně ve Zprávách o realizaci projektu (ZOR)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6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404784"/>
            <a:ext cx="8424000" cy="1080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Zkušenosti jiných MAS </a:t>
            </a:r>
            <a:br>
              <a:rPr lang="cs-CZ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důvody úprav rozpočtu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Překročení limitu obvyklých mezd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Zahrnutí do přímých výdajů zaměstnanců, kteří nepracují přímo s cílovou skupinou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Pracovní pozice ve všech klíčových aktivitách není v rozpočtu rozdělena dle jednotlivých klíčových aktivit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Kancelářský materiál pro CS – nákup papíru, spojení/vazba, nosiče dat, nákup psacích potřeb chybně zahrnuto do přímých výdajů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 náplní práce pracovníků pracujících s cílovou skupinou (přímé výdaje) zařazeno zajištění zpracování podkladů pro monitorovací zprávy (patří do nepřímých)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10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Způsobilý výdaj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je v souladu s právními předpisy (zejména legislativou EU a ČR) 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je v souladu s pravidly programu a s podmínkami poskytnutí podpory 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je přiměřený (viz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kapitola 6.1 Specifické části pravidel pro žadatele a příjemce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vzniknul v době realizace projektu a byl uhrazen nejpozději do okamžiku ukončení administrace závěrečné zprávy o realizaci projektu, resp. závěrečné žádosti o platbu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váže se na aktivity projektu, které jsou územně způsobilé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je řádně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identifikovatelný, prokazatelný a doložitelný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je nezbytný pro dosažení cílů projektu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372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404784"/>
            <a:ext cx="8424000" cy="1080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Zkušenosti jiných MAS </a:t>
            </a:r>
            <a:br>
              <a:rPr lang="cs-CZ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důvody úprav rozpočtu</a:t>
            </a:r>
            <a:br>
              <a:rPr lang="cs-CZ" dirty="0">
                <a:solidFill>
                  <a:schemeClr val="bg2">
                    <a:lumMod val="10000"/>
                  </a:schemeClr>
                </a:solidFill>
              </a:rPr>
            </a:b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Hygienické prostředky, papírové utěrky, toaletní papír, mýdla chybně zařazeny do přímých nákladů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Cena vybavení převyšuje limity cen obvyklých zařízení a vybavení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Publicita projektu (zpravodaj projektu) chybně zahrnuto do přímých výdajů.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Správa internetových či obdobných stránek projektu,  aktualizace a opravy nefunkčnosti apod. chybně zařazeno do přímých nákladů.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(Návrh struktury a vzhledu internetových či obdobných stránek, návrh grafického zpracování vč. náplně jsou přímé náklady.)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072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bg2">
                    <a:lumMod val="10000"/>
                  </a:schemeClr>
                </a:solidFill>
              </a:rPr>
              <a:t>děkuji za pozornost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</a:rPr>
              <a:t>Tomáš Řeha</a:t>
            </a:r>
          </a:p>
          <a:p>
            <a:pPr eaLnBrk="1" hangingPunct="1"/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</a:rPr>
              <a:t>MAS 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Slezská brána</a:t>
            </a:r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</a:rPr>
              <a:t>, z. s.</a:t>
            </a:r>
          </a:p>
          <a:p>
            <a:pPr eaLnBrk="1" hangingPunct="1"/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  <a:hlinkClick r:id="rId2"/>
              </a:rPr>
              <a:t>rehatom@centrum.cz</a:t>
            </a:r>
            <a:endParaRPr lang="cs-CZ" alt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/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  <a:hlinkClick r:id="rId3"/>
              </a:rPr>
              <a:t>www.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  <a:hlinkClick r:id="rId3"/>
              </a:rPr>
              <a:t>masslezskabrana</a:t>
            </a:r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  <a:hlinkClick r:id="rId3"/>
              </a:rPr>
              <a:t>.cz</a:t>
            </a:r>
            <a:r>
              <a:rPr lang="cs-CZ" altLang="cs-CZ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31898"/>
            <a:ext cx="8424000" cy="10800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Investiční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Výdaje na pořízení nehmotného majetku v pořizovací ceně nad 60 tis. Kč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Výdaje na pořízení hmotného majetku v pořizovací ceně nad 40 tis. Kč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Investiční výdaje nesmí být vyšší než 50 % celkových způsobilých výdajů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Křížové financování není pro danou výzvu umožněno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(infrastruktura - budovy, stavby, pozemky a technická zařízení nezbytná pro fungování budov a staveb, s nemovitostmi pevně spojená (vodovod, kanalizace, energetické, komunikační vedení apod.)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u="sng" dirty="0"/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9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časová způsobilost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Náklady vzniklé v době realizace projektu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Omezení v režimu podpory blokové výjimky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Zahájení realizace projektu nejdříve datum vyhlášení výzvy: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12. 2. 2018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Nejzazší termín ukončení realizace projektů: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31. 04. 2021</a:t>
            </a:r>
          </a:p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Výdaje musí být skutečně uhrazeny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84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Kategorie způsobilých výdajů OPZ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1" dirty="0">
                <a:solidFill>
                  <a:schemeClr val="bg2">
                    <a:lumMod val="10000"/>
                  </a:schemeClr>
                </a:solidFill>
              </a:rPr>
              <a:t>1. Způsobilé výdaje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2. Cestovné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3.  Nákup zařízení a vybavení a spotřebního materiálu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4. Nájem či leasing zařízení a vybavení, budov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6. Drobné stavební úpravy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7. 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6.  Přímá podpora cílové skupiny</a:t>
            </a:r>
          </a:p>
          <a:p>
            <a:pPr marL="666000" lvl="2" indent="0">
              <a:lnSpc>
                <a:spcPct val="80000"/>
              </a:lnSpc>
              <a:buNone/>
              <a:defRPr/>
            </a:pPr>
            <a:endParaRPr lang="cs-CZ" sz="200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2. Nezpůsobilé výdaje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73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1.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Osobní náklady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(kap. 6.4.1 specifická část pravidel)</a:t>
            </a:r>
            <a:endParaRPr lang="cs-CZ" altLang="cs-CZ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mzdy a platy pracovníků zaměstnaných výhradně pro projekt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příslušná část mezd nebo platů zaměstnanců, kteří se na realizaci projektu podílejí pouze částí svého úvazku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ostatní osobní náklady na zaměstnance, kteří jsou zaměstnáni na DPČ nebo DPP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výdaje na odměny (u příjemců/partnerů OSVČ)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cs-CZ" altLang="cs-CZ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Nesmí přesáhnout obvyklou výši v daném místě, čase a oboru! 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Pro porovnání osobních výdajů lze využít Informační systém o průměrném výdělku (ISPV) dostupný  na </a:t>
            </a: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  <a:hlinkClick r:id="rId3"/>
              </a:rPr>
              <a:t>www.mpsv.cz/ISPV.php</a:t>
            </a: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ŘO zveřejňuje </a:t>
            </a: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přehled obvyklých výší mezd a platů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 pro nejčastější pozice v rámci projektů podpořených z OPZ na portálu </a:t>
            </a: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  <a:hlinkClick r:id="rId4"/>
              </a:rPr>
              <a:t>www.esfcr.cz</a:t>
            </a: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600" b="1" dirty="0"/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76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1.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Osobní náklady</a:t>
            </a: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PS, DPČ, DPP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musí být uzavřeny v souladu se zákoníkem práce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Mzdové náklady</a:t>
            </a:r>
            <a:r>
              <a:rPr lang="cs-CZ" altLang="cs-CZ" dirty="0">
                <a:solidFill>
                  <a:schemeClr val="bg2">
                    <a:lumMod val="10000"/>
                  </a:schemeClr>
                </a:solidFill>
              </a:rPr>
              <a:t> =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hrubá mzda / plat nebo odměna (DPČ, DPP, OSVČ) + odvody zaměstnavatele na SP a ZP a další poplatky spojené se zaměstnancem hrazené zaměstnavatelem povinně na základě právních předpisů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Náhrady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       - za dovolenou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(4, 5 nebo 8 týdnů dovolené dle typu 	zaměstnavatele, viz § 213 zákona č. 262/2006 Sb., zákoník práce) - 	způsobilé pouze v rozsahu, v jakém odpovídají zapojení 	zaměstnance do realizace projektu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       - v případě překážek v práci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(v souladu se zákoníkem práce)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       - za dny dočasné pracovní neschopnosti nebo karantény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(jejich 	poměrná část)</a:t>
            </a:r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55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b="1" dirty="0">
                <a:solidFill>
                  <a:schemeClr val="bg2">
                    <a:lumMod val="10000"/>
                  </a:schemeClr>
                </a:solidFill>
              </a:rPr>
              <a:t>1.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 Osobní náklady</a:t>
            </a:r>
            <a:endParaRPr lang="cs-CZ" alt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Pracovní úvazky zaměstnance se nesmí překrývat a není možné, aby byl za stejnou práci placen vícekrát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Výše úvazku = maximálně 1,0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(součet veškerých úvazků zaměstnance u všech subjektů zapojených do projektu – příjemce a partneři), a to po celou dobu zapojení daného pracovníka do realizace projektu</a:t>
            </a:r>
            <a:endParaRPr lang="cs-CZ" sz="1800" b="1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Realizační tým projektu (RT) = </a:t>
            </a: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zařazení mezi přímé/nepřímé náklady projektu dle pracovní náplně v projektu, dle vazby na CS – přímá x nepřímá vazba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PŘÍMÉ NÁKLADY: </a:t>
            </a: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pouze přímá práce s CS nebo zajištění výstupu, který je určen k přímému využití CS</a:t>
            </a: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>
                <a:solidFill>
                  <a:schemeClr val="bg2">
                    <a:lumMod val="10000"/>
                  </a:schemeClr>
                </a:solidFill>
              </a:rPr>
              <a:t>NEPŘÍMÉ NÁKLADY: </a:t>
            </a:r>
            <a:r>
              <a:rPr lang="cs-CZ" altLang="cs-CZ" sz="1800" dirty="0">
                <a:solidFill>
                  <a:schemeClr val="bg2">
                    <a:lumMod val="10000"/>
                  </a:schemeClr>
                </a:solidFill>
              </a:rPr>
              <a:t>projektový/finanční manažer a ostatní pozice (administrativní, podpůrné), které nepracují přímo s CS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4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</a:rPr>
              <a:t>2. Cestovné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(kap. 6.4.2 specifická část pravidel)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>
                <a:solidFill>
                  <a:schemeClr val="bg2">
                    <a:lumMod val="10000"/>
                  </a:schemeClr>
                </a:solidFill>
              </a:rPr>
              <a:t>Cestovní náhrady = </a:t>
            </a: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náhrady za jízdní výdaje, výdaje za ubytování, za stravné a za nutné vedlejší výdaje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Cestovní náhrady spojené s pracovními cestami (tuzemské i zahraniční) realizačního týmu jsou hrazeny z </a:t>
            </a:r>
            <a:r>
              <a:rPr lang="cs-CZ" altLang="cs-CZ" sz="2000" b="1" u="sng" dirty="0">
                <a:solidFill>
                  <a:schemeClr val="bg2">
                    <a:lumMod val="10000"/>
                  </a:schemeClr>
                </a:solidFill>
              </a:rPr>
              <a:t>nepřímých nákladů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>
                <a:solidFill>
                  <a:schemeClr val="bg2">
                    <a:lumMod val="10000"/>
                  </a:schemeClr>
                </a:solidFill>
              </a:rPr>
              <a:t>Pro zaměstnance českých subjektů při zahraničních cestách (PN) </a:t>
            </a: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– dle vyhlášky MPSV a MF, cestovné po ČR NN, kapesné v cizí měně je způsobilým výdajem až do 40 % stravného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>
                <a:solidFill>
                  <a:schemeClr val="bg2">
                    <a:lumMod val="10000"/>
                  </a:schemeClr>
                </a:solidFill>
              </a:rPr>
              <a:t>Pro zahraniční experty při pracovní cestě do ČR (PN) </a:t>
            </a: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– tzv. „per </a:t>
            </a:r>
            <a:r>
              <a:rPr lang="cs-CZ" altLang="cs-CZ" sz="2000" dirty="0" err="1">
                <a:solidFill>
                  <a:schemeClr val="bg2">
                    <a:lumMod val="10000"/>
                  </a:schemeClr>
                </a:solidFill>
              </a:rPr>
              <a:t>diems</a:t>
            </a: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“ ve výši 230 EUR (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http://ec.europa.eu/</a:t>
            </a:r>
            <a:r>
              <a:rPr lang="cs-CZ" sz="2000" dirty="0" err="1">
                <a:solidFill>
                  <a:schemeClr val="bg2">
                    <a:lumMod val="10000"/>
                  </a:schemeClr>
                </a:solidFill>
              </a:rPr>
              <a:t>europeaid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cs-CZ" sz="2000" dirty="0" err="1">
                <a:solidFill>
                  <a:schemeClr val="bg2">
                    <a:lumMod val="10000"/>
                  </a:schemeClr>
                </a:solidFill>
              </a:rPr>
              <a:t>perdiem_en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cs-CZ" altLang="cs-CZ" sz="2000" dirty="0">
                <a:solidFill>
                  <a:schemeClr val="bg2">
                    <a:lumMod val="10000"/>
                  </a:schemeClr>
                </a:solidFill>
              </a:rPr>
              <a:t> nebo paušál 75 EUR, zahrnují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náklady na ubytování, stravné, a cestovné v ČR a výdaj za dopravu experta do ČR a zpět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1737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Vlastní 2">
      <a:dk1>
        <a:srgbClr val="003B77"/>
      </a:dk1>
      <a:lt1>
        <a:sysClr val="window" lastClr="FFFFFF"/>
      </a:lt1>
      <a:dk2>
        <a:srgbClr val="003B77"/>
      </a:dk2>
      <a:lt2>
        <a:srgbClr val="DDE9EC"/>
      </a:lt2>
      <a:accent1>
        <a:srgbClr val="003B77"/>
      </a:accent1>
      <a:accent2>
        <a:srgbClr val="FF9933"/>
      </a:accent2>
      <a:accent3>
        <a:srgbClr val="FFFF0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3349</TotalTime>
  <Words>1844</Words>
  <Application>Microsoft Office PowerPoint</Application>
  <PresentationFormat>Předvádění na obrazovce (4:3)</PresentationFormat>
  <Paragraphs>251</Paragraphs>
  <Slides>21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Wingdings 3</vt:lpstr>
      <vt:lpstr>prezentace</vt:lpstr>
      <vt:lpstr>Způsobilé výdaje projektu a související</vt:lpstr>
      <vt:lpstr>Způsobilý výdaj </vt:lpstr>
      <vt:lpstr>Investiční výdaje</vt:lpstr>
      <vt:lpstr>časová způsobilost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nepřímé výdaje</vt:lpstr>
      <vt:lpstr>Věcná způsobilost výdajů Nezpůsobilé výdaje</vt:lpstr>
      <vt:lpstr>Přímé a nepřímé výdaje</vt:lpstr>
      <vt:lpstr>PŘÍJMY PROJEKTU</vt:lpstr>
      <vt:lpstr>Zkušenosti jiných MAS  důvody úprav rozpočtu </vt:lpstr>
      <vt:lpstr>Zkušenosti jiných MAS  důvody úprav rozpočtu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SNÍMKŮ A TISK PREZENTACÍ</dc:title>
  <dc:creator>Murlová Kateřina Mgr. (MPSV)</dc:creator>
  <cp:lastModifiedBy>Tomáš Řeha</cp:lastModifiedBy>
  <cp:revision>465</cp:revision>
  <cp:lastPrinted>2017-02-10T16:02:53Z</cp:lastPrinted>
  <dcterms:created xsi:type="dcterms:W3CDTF">2015-02-20T08:23:15Z</dcterms:created>
  <dcterms:modified xsi:type="dcterms:W3CDTF">2018-03-14T15:55:29Z</dcterms:modified>
</cp:coreProperties>
</file>